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
      <p:font typeface="Montserrat ExtraBold"/>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iA6jJTIF4ZMGtaa4JH+OkB0l8A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7.xml"/><Relationship Id="rId33" Type="http://schemas.openxmlformats.org/officeDocument/2006/relationships/font" Target="fonts/Montserrat-boldItalic.fntdata"/><Relationship Id="rId10" Type="http://schemas.openxmlformats.org/officeDocument/2006/relationships/slide" Target="slides/slide6.xml"/><Relationship Id="rId32" Type="http://schemas.openxmlformats.org/officeDocument/2006/relationships/font" Target="fonts/Montserrat-italic.fntdata"/><Relationship Id="rId13" Type="http://schemas.openxmlformats.org/officeDocument/2006/relationships/slide" Target="slides/slide9.xml"/><Relationship Id="rId35" Type="http://schemas.openxmlformats.org/officeDocument/2006/relationships/font" Target="fonts/MontserratExtraBold-boldItalic.fntdata"/><Relationship Id="rId12" Type="http://schemas.openxmlformats.org/officeDocument/2006/relationships/slide" Target="slides/slide8.xml"/><Relationship Id="rId34" Type="http://schemas.openxmlformats.org/officeDocument/2006/relationships/font" Target="fonts/MontserratExtraBold-bold.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 of Customer ID</c:v>
                </c:pt>
              </c:strCache>
            </c:strRef>
          </c:tx>
          <c:spPr>
            <a:solidFill>
              <a:schemeClr val="accent1"/>
            </a:solidFill>
            <a:ln>
              <a:noFill/>
            </a:ln>
            <a:effectLst/>
          </c:spPr>
          <c:invertIfNegative val="0"/>
          <c:cat>
            <c:strRef>
              <c:f>Sheet1!$A$2:$A$11</c:f>
              <c:strCache>
                <c:ptCount val="10"/>
                <c:pt idx="0">
                  <c:v>Internet Service|Yes</c:v>
                </c:pt>
                <c:pt idx="1">
                  <c:v>Phone Service|Yes</c:v>
                </c:pt>
                <c:pt idx="2">
                  <c:v>Contract|Month-to-Month</c:v>
                </c:pt>
                <c:pt idx="3">
                  <c:v>Online Security|No</c:v>
                </c:pt>
                <c:pt idx="4">
                  <c:v>Premium Tech Support|No</c:v>
                </c:pt>
                <c:pt idx="5">
                  <c:v>Paperless Billing|Yes</c:v>
                </c:pt>
                <c:pt idx="6">
                  <c:v>Payment Method|Bank Withdrawal</c:v>
                </c:pt>
                <c:pt idx="7">
                  <c:v>Number of Referrals|0</c:v>
                </c:pt>
                <c:pt idx="8">
                  <c:v>Internet Type|Fiber Optic</c:v>
                </c:pt>
                <c:pt idx="9">
                  <c:v>Online Backup|No</c:v>
                </c:pt>
              </c:strCache>
            </c:strRef>
          </c:cat>
          <c:val>
            <c:numRef>
              <c:f>Sheet1!$B$2:$B$11</c:f>
              <c:numCache>
                <c:formatCode>General</c:formatCode>
                <c:ptCount val="10"/>
                <c:pt idx="0">
                  <c:v>1756</c:v>
                </c:pt>
                <c:pt idx="1">
                  <c:v>1699</c:v>
                </c:pt>
                <c:pt idx="2">
                  <c:v>1655</c:v>
                </c:pt>
                <c:pt idx="3">
                  <c:v>1461</c:v>
                </c:pt>
                <c:pt idx="4">
                  <c:v>1446</c:v>
                </c:pt>
                <c:pt idx="5">
                  <c:v>1400</c:v>
                </c:pt>
                <c:pt idx="6">
                  <c:v>1329</c:v>
                </c:pt>
                <c:pt idx="7">
                  <c:v>1245</c:v>
                </c:pt>
                <c:pt idx="8">
                  <c:v>1236</c:v>
                </c:pt>
                <c:pt idx="9">
                  <c:v>1233</c:v>
                </c:pt>
              </c:numCache>
            </c:numRef>
          </c:val>
          <c:extLst>
            <c:ext xmlns:c16="http://schemas.microsoft.com/office/drawing/2014/chart" uri="{C3380CC4-5D6E-409C-BE32-E72D297353CC}">
              <c16:uniqueId val="{00000000-9567-4A02-9FAD-896026427A28}"/>
            </c:ext>
          </c:extLst>
        </c:ser>
        <c:ser>
          <c:idx val="1"/>
          <c:order val="1"/>
          <c:tx>
            <c:strRef>
              <c:f>Sheet1!$C$1</c:f>
              <c:strCache>
                <c:ptCount val="1"/>
                <c:pt idx="0">
                  <c:v>Series 2</c:v>
                </c:pt>
              </c:strCache>
            </c:strRef>
          </c:tx>
          <c:spPr>
            <a:solidFill>
              <a:schemeClr val="accent2"/>
            </a:solidFill>
            <a:ln>
              <a:noFill/>
            </a:ln>
            <a:effectLst/>
          </c:spPr>
          <c:invertIfNegative val="0"/>
          <c:cat>
            <c:strRef>
              <c:f>Sheet1!$A$2:$A$11</c:f>
              <c:strCache>
                <c:ptCount val="10"/>
                <c:pt idx="0">
                  <c:v>Internet Service|Yes</c:v>
                </c:pt>
                <c:pt idx="1">
                  <c:v>Phone Service|Yes</c:v>
                </c:pt>
                <c:pt idx="2">
                  <c:v>Contract|Month-to-Month</c:v>
                </c:pt>
                <c:pt idx="3">
                  <c:v>Online Security|No</c:v>
                </c:pt>
                <c:pt idx="4">
                  <c:v>Premium Tech Support|No</c:v>
                </c:pt>
                <c:pt idx="5">
                  <c:v>Paperless Billing|Yes</c:v>
                </c:pt>
                <c:pt idx="6">
                  <c:v>Payment Method|Bank Withdrawal</c:v>
                </c:pt>
                <c:pt idx="7">
                  <c:v>Number of Referrals|0</c:v>
                </c:pt>
                <c:pt idx="8">
                  <c:v>Internet Type|Fiber Optic</c:v>
                </c:pt>
                <c:pt idx="9">
                  <c:v>Online Backup|No</c:v>
                </c:pt>
              </c:strCache>
            </c:strRef>
          </c:cat>
          <c:val>
            <c:numRef>
              <c:f>Sheet1!$C$2:$C$11</c:f>
              <c:numCache>
                <c:formatCode>General</c:formatCode>
                <c:ptCount val="10"/>
                <c:pt idx="0">
                  <c:v>2.4</c:v>
                </c:pt>
                <c:pt idx="1">
                  <c:v>4.4000000000000004</c:v>
                </c:pt>
                <c:pt idx="2">
                  <c:v>1.8</c:v>
                </c:pt>
                <c:pt idx="3">
                  <c:v>2.8</c:v>
                </c:pt>
              </c:numCache>
            </c:numRef>
          </c:val>
          <c:extLst>
            <c:ext xmlns:c16="http://schemas.microsoft.com/office/drawing/2014/chart" uri="{C3380CC4-5D6E-409C-BE32-E72D297353CC}">
              <c16:uniqueId val="{00000001-9567-4A02-9FAD-896026427A28}"/>
            </c:ext>
          </c:extLst>
        </c:ser>
        <c:ser>
          <c:idx val="2"/>
          <c:order val="2"/>
          <c:tx>
            <c:strRef>
              <c:f>Sheet1!$D$1</c:f>
              <c:strCache>
                <c:ptCount val="1"/>
                <c:pt idx="0">
                  <c:v>Series 3</c:v>
                </c:pt>
              </c:strCache>
            </c:strRef>
          </c:tx>
          <c:spPr>
            <a:solidFill>
              <a:schemeClr val="accent3"/>
            </a:solidFill>
            <a:ln>
              <a:noFill/>
            </a:ln>
            <a:effectLst/>
          </c:spPr>
          <c:invertIfNegative val="0"/>
          <c:cat>
            <c:strRef>
              <c:f>Sheet1!$A$2:$A$11</c:f>
              <c:strCache>
                <c:ptCount val="10"/>
                <c:pt idx="0">
                  <c:v>Internet Service|Yes</c:v>
                </c:pt>
                <c:pt idx="1">
                  <c:v>Phone Service|Yes</c:v>
                </c:pt>
                <c:pt idx="2">
                  <c:v>Contract|Month-to-Month</c:v>
                </c:pt>
                <c:pt idx="3">
                  <c:v>Online Security|No</c:v>
                </c:pt>
                <c:pt idx="4">
                  <c:v>Premium Tech Support|No</c:v>
                </c:pt>
                <c:pt idx="5">
                  <c:v>Paperless Billing|Yes</c:v>
                </c:pt>
                <c:pt idx="6">
                  <c:v>Payment Method|Bank Withdrawal</c:v>
                </c:pt>
                <c:pt idx="7">
                  <c:v>Number of Referrals|0</c:v>
                </c:pt>
                <c:pt idx="8">
                  <c:v>Internet Type|Fiber Optic</c:v>
                </c:pt>
                <c:pt idx="9">
                  <c:v>Online Backup|No</c:v>
                </c:pt>
              </c:strCache>
            </c:strRef>
          </c:cat>
          <c:val>
            <c:numRef>
              <c:f>Sheet1!$D$2:$D$11</c:f>
              <c:numCache>
                <c:formatCode>General</c:formatCode>
                <c:ptCount val="10"/>
                <c:pt idx="0">
                  <c:v>2</c:v>
                </c:pt>
                <c:pt idx="1">
                  <c:v>2</c:v>
                </c:pt>
                <c:pt idx="2">
                  <c:v>3</c:v>
                </c:pt>
                <c:pt idx="3">
                  <c:v>5</c:v>
                </c:pt>
              </c:numCache>
            </c:numRef>
          </c:val>
          <c:extLst>
            <c:ext xmlns:c16="http://schemas.microsoft.com/office/drawing/2014/chart" uri="{C3380CC4-5D6E-409C-BE32-E72D297353CC}">
              <c16:uniqueId val="{00000002-9567-4A02-9FAD-896026427A28}"/>
            </c:ext>
          </c:extLst>
        </c:ser>
        <c:dLbls>
          <c:showLegendKey val="0"/>
          <c:showVal val="0"/>
          <c:showCatName val="0"/>
          <c:showSerName val="0"/>
          <c:showPercent val="0"/>
          <c:showBubbleSize val="0"/>
        </c:dLbls>
        <c:gapWidth val="182"/>
        <c:axId val="62595552"/>
        <c:axId val="37259072"/>
      </c:barChart>
      <c:catAx>
        <c:axId val="62595552"/>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a:noFill/>
                </a:ln>
                <a:solidFill>
                  <a:schemeClr val="bg1"/>
                </a:solidFill>
                <a:latin typeface="+mn-lt"/>
                <a:ea typeface="+mn-ea"/>
                <a:cs typeface="+mn-cs"/>
              </a:defRPr>
            </a:pPr>
            <a:endParaRPr lang="en-US"/>
          </a:p>
        </c:txPr>
        <c:crossAx val="37259072"/>
        <c:crosses val="autoZero"/>
        <c:auto val="1"/>
        <c:lblAlgn val="ctr"/>
        <c:lblOffset val="100"/>
        <c:noMultiLvlLbl val="0"/>
      </c:catAx>
      <c:valAx>
        <c:axId val="372590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2595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5E5E5E"/>
                </a:solidFill>
                <a:latin typeface="Roboto"/>
                <a:ea typeface="Roboto"/>
                <a:cs typeface="Roboto"/>
                <a:sym typeface="Roboto"/>
              </a:rPr>
              <a:t>Keeping the end user in mind </a:t>
            </a:r>
            <a:r>
              <a:rPr b="1" i="0" lang="en-US">
                <a:solidFill>
                  <a:srgbClr val="5E5E5E"/>
                </a:solidFill>
                <a:latin typeface="Arial"/>
                <a:ea typeface="Arial"/>
                <a:cs typeface="Arial"/>
                <a:sym typeface="Arial"/>
              </a:rPr>
              <a:t>(the board)</a:t>
            </a:r>
            <a:r>
              <a:rPr b="0" i="0" lang="en-US">
                <a:solidFill>
                  <a:srgbClr val="5E5E5E"/>
                </a:solidFill>
                <a:latin typeface="Roboto"/>
                <a:ea typeface="Roboto"/>
                <a:cs typeface="Roboto"/>
                <a:sym typeface="Roboto"/>
              </a:rPr>
              <a:t>, I thought this approach of using summarised metrics had several benefits:</a:t>
            </a:r>
            <a:endParaRPr/>
          </a:p>
          <a:p>
            <a:pPr indent="-298450" lvl="0" marL="457200" rtl="0" algn="l">
              <a:lnSpc>
                <a:spcPct val="100000"/>
              </a:lnSpc>
              <a:spcBef>
                <a:spcPts val="0"/>
              </a:spcBef>
              <a:spcAft>
                <a:spcPts val="0"/>
              </a:spcAft>
              <a:buSzPts val="1100"/>
              <a:buFont typeface="Arial"/>
              <a:buChar char="•"/>
            </a:pPr>
            <a:r>
              <a:rPr b="0" i="0" lang="en-US">
                <a:solidFill>
                  <a:srgbClr val="5E5E5E"/>
                </a:solidFill>
                <a:latin typeface="Arial"/>
                <a:ea typeface="Arial"/>
                <a:cs typeface="Arial"/>
                <a:sym typeface="Arial"/>
              </a:rPr>
              <a:t>Focused on the key briefing points</a:t>
            </a:r>
            <a:endParaRPr/>
          </a:p>
          <a:p>
            <a:pPr indent="-298450" lvl="0" marL="457200" rtl="0" algn="l">
              <a:lnSpc>
                <a:spcPct val="100000"/>
              </a:lnSpc>
              <a:spcBef>
                <a:spcPts val="0"/>
              </a:spcBef>
              <a:spcAft>
                <a:spcPts val="0"/>
              </a:spcAft>
              <a:buSzPts val="1100"/>
              <a:buFont typeface="Arial"/>
              <a:buChar char="•"/>
            </a:pPr>
            <a:r>
              <a:rPr b="0" i="0" lang="en-US">
                <a:solidFill>
                  <a:srgbClr val="5E5E5E"/>
                </a:solidFill>
                <a:latin typeface="Arial"/>
                <a:ea typeface="Arial"/>
                <a:cs typeface="Arial"/>
                <a:sym typeface="Arial"/>
              </a:rPr>
              <a:t>Condensed a large number of variables i</a:t>
            </a:r>
            <a:endParaRPr/>
          </a:p>
          <a:p>
            <a:pPr indent="-298450" lvl="0" marL="457200" rtl="0" algn="l">
              <a:lnSpc>
                <a:spcPct val="100000"/>
              </a:lnSpc>
              <a:spcBef>
                <a:spcPts val="0"/>
              </a:spcBef>
              <a:spcAft>
                <a:spcPts val="0"/>
              </a:spcAft>
              <a:buSzPts val="1100"/>
              <a:buFont typeface="Arial"/>
              <a:buChar char="•"/>
            </a:pPr>
            <a:r>
              <a:rPr b="0" i="0" lang="en-US">
                <a:solidFill>
                  <a:srgbClr val="5E5E5E"/>
                </a:solidFill>
                <a:latin typeface="Arial"/>
                <a:ea typeface="Arial"/>
                <a:cs typeface="Arial"/>
                <a:sym typeface="Arial"/>
              </a:rPr>
              <a:t>Made it easy to digest, with no need to look at multiple charts and tables and try to relate and correlate.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a:solidFill>
                  <a:srgbClr val="1F1F1F"/>
                </a:solidFill>
                <a:latin typeface="Arial"/>
                <a:ea typeface="Arial"/>
                <a:cs typeface="Arial"/>
                <a:sym typeface="Arial"/>
              </a:rPr>
              <a:t>The dataset can be used to improve the business model by:</a:t>
            </a:r>
            <a:endParaRPr/>
          </a:p>
          <a:p>
            <a:pPr indent="-298450" lvl="0" marL="457200" rtl="0" algn="l">
              <a:lnSpc>
                <a:spcPct val="100000"/>
              </a:lnSpc>
              <a:spcBef>
                <a:spcPts val="0"/>
              </a:spcBef>
              <a:spcAft>
                <a:spcPts val="0"/>
              </a:spcAft>
              <a:buSzPts val="1100"/>
              <a:buFont typeface="Arial"/>
              <a:buChar char="•"/>
            </a:pPr>
            <a:r>
              <a:rPr b="0" i="0" lang="en-US">
                <a:solidFill>
                  <a:srgbClr val="1F1F1F"/>
                </a:solidFill>
                <a:latin typeface="Arial"/>
                <a:ea typeface="Arial"/>
                <a:cs typeface="Arial"/>
                <a:sym typeface="Arial"/>
              </a:rPr>
              <a:t>Segmenting customers: The dataset can be used to segment customers into different groups based on their demographics, usage patterns, and other factors. This information can then be used to develop targeted marketing and retention strategies for each group.</a:t>
            </a:r>
            <a:endParaRPr/>
          </a:p>
          <a:p>
            <a:pPr indent="-298450" lvl="0" marL="457200" rtl="0" algn="l">
              <a:lnSpc>
                <a:spcPct val="100000"/>
              </a:lnSpc>
              <a:spcBef>
                <a:spcPts val="0"/>
              </a:spcBef>
              <a:spcAft>
                <a:spcPts val="0"/>
              </a:spcAft>
              <a:buSzPts val="1100"/>
              <a:buFont typeface="Arial"/>
              <a:buChar char="•"/>
            </a:pPr>
            <a:r>
              <a:rPr b="0" i="0" lang="en-US">
                <a:solidFill>
                  <a:srgbClr val="1F1F1F"/>
                </a:solidFill>
                <a:latin typeface="Arial"/>
                <a:ea typeface="Arial"/>
                <a:cs typeface="Arial"/>
                <a:sym typeface="Arial"/>
              </a:rPr>
              <a:t>Identifying high-value customers: The dataset can be used to identify high-value customers who are more likely to churn. These customers can then be targeted with special offers and loyalty programs to encourage them to stay with the company.</a:t>
            </a:r>
            <a:endParaRPr/>
          </a:p>
          <a:p>
            <a:pPr indent="-298450" lvl="0" marL="457200" rtl="0" algn="l">
              <a:lnSpc>
                <a:spcPct val="100000"/>
              </a:lnSpc>
              <a:spcBef>
                <a:spcPts val="0"/>
              </a:spcBef>
              <a:spcAft>
                <a:spcPts val="0"/>
              </a:spcAft>
              <a:buSzPts val="1100"/>
              <a:buFont typeface="Arial"/>
              <a:buChar char="•"/>
            </a:pPr>
            <a:r>
              <a:rPr b="0" i="0" lang="en-US">
                <a:solidFill>
                  <a:srgbClr val="1F1F1F"/>
                </a:solidFill>
                <a:latin typeface="Arial"/>
                <a:ea typeface="Arial"/>
                <a:cs typeface="Arial"/>
                <a:sym typeface="Arial"/>
              </a:rPr>
              <a:t>Reducing churn: The dataset can be used to identify the reasons why customers are churning and develop strategies to address these issues. For example, if customers are churning because they are dissatisfied with the price, the company may want to offer them a discount or a new plan with a better value.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a:solidFill>
                  <a:srgbClr val="5E5E5E"/>
                </a:solidFill>
                <a:latin typeface="Roboto"/>
                <a:ea typeface="Roboto"/>
                <a:cs typeface="Roboto"/>
                <a:sym typeface="Roboto"/>
              </a:rPr>
              <a:t>As the brief was centred around defining high value and churn risk, I was thinking of ways to analyse just those two aspects. However, the data is not that straight forward. It contains information on age, tenure, services, costs, marital status, location, etc.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3"/>
          <p:cNvSpPr txBox="1"/>
          <p:nvPr>
            <p:ph type="ctrTitle"/>
          </p:nvPr>
        </p:nvSpPr>
        <p:spPr>
          <a:xfrm>
            <a:off x="2175900" y="1950100"/>
            <a:ext cx="47922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10" name="Google Shape;10;p23"/>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32"/>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3" name="Google Shape;43;p32"/>
          <p:cNvSpPr txBox="1"/>
          <p:nvPr>
            <p:ph idx="1"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33"/>
          <p:cNvSpPr txBox="1"/>
          <p:nvPr>
            <p:ph type="title"/>
          </p:nvPr>
        </p:nvSpPr>
        <p:spPr>
          <a:xfrm>
            <a:off x="938500" y="445025"/>
            <a:ext cx="4964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6" name="Google Shape;46;p33"/>
          <p:cNvSpPr txBox="1"/>
          <p:nvPr>
            <p:ph idx="1" type="body"/>
          </p:nvPr>
        </p:nvSpPr>
        <p:spPr>
          <a:xfrm>
            <a:off x="1067241"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47" name="Google Shape;47;p33"/>
          <p:cNvSpPr txBox="1"/>
          <p:nvPr>
            <p:ph idx="2" type="body"/>
          </p:nvPr>
        </p:nvSpPr>
        <p:spPr>
          <a:xfrm>
            <a:off x="4673852" y="2651775"/>
            <a:ext cx="3258900" cy="179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0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48" name="Google Shape;48;p33"/>
          <p:cNvSpPr txBox="1"/>
          <p:nvPr>
            <p:ph idx="3" type="title"/>
          </p:nvPr>
        </p:nvSpPr>
        <p:spPr>
          <a:xfrm>
            <a:off x="12134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 name="Google Shape;49;p33"/>
          <p:cNvSpPr txBox="1"/>
          <p:nvPr>
            <p:ph idx="4" type="title"/>
          </p:nvPr>
        </p:nvSpPr>
        <p:spPr>
          <a:xfrm>
            <a:off x="4820099" y="1955125"/>
            <a:ext cx="3258900" cy="54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34"/>
          <p:cNvSpPr txBox="1"/>
          <p:nvPr>
            <p:ph type="title"/>
          </p:nvPr>
        </p:nvSpPr>
        <p:spPr>
          <a:xfrm>
            <a:off x="5337175" y="1297125"/>
            <a:ext cx="2837400" cy="1252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2" name="Google Shape;52;p34"/>
          <p:cNvSpPr txBox="1"/>
          <p:nvPr>
            <p:ph idx="1" type="body"/>
          </p:nvPr>
        </p:nvSpPr>
        <p:spPr>
          <a:xfrm>
            <a:off x="5337175" y="2593875"/>
            <a:ext cx="2837400" cy="12525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solidFill>
                  <a:schemeClr val="lt1"/>
                </a:solidFill>
              </a:defRPr>
            </a:lvl1pPr>
            <a:lvl2pPr indent="-330200" lvl="1" marL="914400" algn="l">
              <a:lnSpc>
                <a:spcPct val="100000"/>
              </a:lnSpc>
              <a:spcBef>
                <a:spcPts val="1600"/>
              </a:spcBef>
              <a:spcAft>
                <a:spcPts val="0"/>
              </a:spcAft>
              <a:buClr>
                <a:schemeClr val="lt1"/>
              </a:buClr>
              <a:buSzPts val="1600"/>
              <a:buChar char="○"/>
              <a:defRPr sz="1600">
                <a:solidFill>
                  <a:schemeClr val="lt1"/>
                </a:solidFill>
              </a:defRPr>
            </a:lvl2pPr>
            <a:lvl3pPr indent="-330200" lvl="2" marL="1371600" algn="l">
              <a:lnSpc>
                <a:spcPct val="100000"/>
              </a:lnSpc>
              <a:spcBef>
                <a:spcPts val="1600"/>
              </a:spcBef>
              <a:spcAft>
                <a:spcPts val="0"/>
              </a:spcAft>
              <a:buClr>
                <a:schemeClr val="lt1"/>
              </a:buClr>
              <a:buSzPts val="1600"/>
              <a:buChar char="■"/>
              <a:defRPr sz="1600">
                <a:solidFill>
                  <a:schemeClr val="lt1"/>
                </a:solidFill>
              </a:defRPr>
            </a:lvl3pPr>
            <a:lvl4pPr indent="-330200" lvl="3" marL="1828800" algn="l">
              <a:lnSpc>
                <a:spcPct val="100000"/>
              </a:lnSpc>
              <a:spcBef>
                <a:spcPts val="1600"/>
              </a:spcBef>
              <a:spcAft>
                <a:spcPts val="0"/>
              </a:spcAft>
              <a:buClr>
                <a:schemeClr val="lt1"/>
              </a:buClr>
              <a:buSzPts val="1600"/>
              <a:buChar char="●"/>
              <a:defRPr sz="1600">
                <a:solidFill>
                  <a:schemeClr val="lt1"/>
                </a:solidFill>
              </a:defRPr>
            </a:lvl4pPr>
            <a:lvl5pPr indent="-330200" lvl="4" marL="2286000" algn="l">
              <a:lnSpc>
                <a:spcPct val="100000"/>
              </a:lnSpc>
              <a:spcBef>
                <a:spcPts val="1600"/>
              </a:spcBef>
              <a:spcAft>
                <a:spcPts val="0"/>
              </a:spcAft>
              <a:buClr>
                <a:schemeClr val="lt1"/>
              </a:buClr>
              <a:buSzPts val="1600"/>
              <a:buChar char="○"/>
              <a:defRPr sz="1600">
                <a:solidFill>
                  <a:schemeClr val="lt1"/>
                </a:solidFill>
              </a:defRPr>
            </a:lvl5pPr>
            <a:lvl6pPr indent="-330200" lvl="5" marL="2743200" algn="l">
              <a:lnSpc>
                <a:spcPct val="100000"/>
              </a:lnSpc>
              <a:spcBef>
                <a:spcPts val="1600"/>
              </a:spcBef>
              <a:spcAft>
                <a:spcPts val="0"/>
              </a:spcAft>
              <a:buClr>
                <a:schemeClr val="lt1"/>
              </a:buClr>
              <a:buSzPts val="1600"/>
              <a:buChar char="■"/>
              <a:defRPr sz="1600">
                <a:solidFill>
                  <a:schemeClr val="lt1"/>
                </a:solidFill>
              </a:defRPr>
            </a:lvl6pPr>
            <a:lvl7pPr indent="-330200" lvl="6" marL="3200400" algn="l">
              <a:lnSpc>
                <a:spcPct val="100000"/>
              </a:lnSpc>
              <a:spcBef>
                <a:spcPts val="1600"/>
              </a:spcBef>
              <a:spcAft>
                <a:spcPts val="0"/>
              </a:spcAft>
              <a:buClr>
                <a:schemeClr val="lt1"/>
              </a:buClr>
              <a:buSzPts val="1600"/>
              <a:buChar char="●"/>
              <a:defRPr sz="1600">
                <a:solidFill>
                  <a:schemeClr val="lt1"/>
                </a:solidFill>
              </a:defRPr>
            </a:lvl7pPr>
            <a:lvl8pPr indent="-330200" lvl="7" marL="3657600" algn="l">
              <a:lnSpc>
                <a:spcPct val="100000"/>
              </a:lnSpc>
              <a:spcBef>
                <a:spcPts val="1600"/>
              </a:spcBef>
              <a:spcAft>
                <a:spcPts val="0"/>
              </a:spcAft>
              <a:buClr>
                <a:schemeClr val="lt1"/>
              </a:buClr>
              <a:buSzPts val="1600"/>
              <a:buChar char="○"/>
              <a:defRPr sz="1600">
                <a:solidFill>
                  <a:schemeClr val="lt1"/>
                </a:solidFill>
              </a:defRPr>
            </a:lvl8pPr>
            <a:lvl9pPr indent="-330200" lvl="8" marL="4114800" algn="l">
              <a:lnSpc>
                <a:spcPct val="100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35"/>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5" name="Google Shape;55;p35"/>
          <p:cNvSpPr txBox="1"/>
          <p:nvPr>
            <p:ph idx="2" type="title"/>
          </p:nvPr>
        </p:nvSpPr>
        <p:spPr>
          <a:xfrm>
            <a:off x="1338238" y="2359825"/>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56" name="Google Shape;56;p35"/>
          <p:cNvSpPr txBox="1"/>
          <p:nvPr>
            <p:ph idx="1" type="subTitle"/>
          </p:nvPr>
        </p:nvSpPr>
        <p:spPr>
          <a:xfrm>
            <a:off x="1338238" y="1713051"/>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57" name="Google Shape;57;p35"/>
          <p:cNvSpPr txBox="1"/>
          <p:nvPr>
            <p:ph idx="3" type="title"/>
          </p:nvPr>
        </p:nvSpPr>
        <p:spPr>
          <a:xfrm>
            <a:off x="1338238" y="3988950"/>
            <a:ext cx="2727600" cy="375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4200"/>
              <a:buNone/>
              <a:defRPr sz="4200">
                <a:solidFill>
                  <a:schemeClr val="lt1"/>
                </a:solidFill>
              </a:defRPr>
            </a:lvl2pPr>
            <a:lvl3pPr lvl="2" algn="r">
              <a:lnSpc>
                <a:spcPct val="100000"/>
              </a:lnSpc>
              <a:spcBef>
                <a:spcPts val="0"/>
              </a:spcBef>
              <a:spcAft>
                <a:spcPts val="0"/>
              </a:spcAft>
              <a:buClr>
                <a:schemeClr val="lt1"/>
              </a:buClr>
              <a:buSzPts val="4200"/>
              <a:buNone/>
              <a:defRPr sz="4200">
                <a:solidFill>
                  <a:schemeClr val="lt1"/>
                </a:solidFill>
              </a:defRPr>
            </a:lvl3pPr>
            <a:lvl4pPr lvl="3" algn="r">
              <a:lnSpc>
                <a:spcPct val="100000"/>
              </a:lnSpc>
              <a:spcBef>
                <a:spcPts val="0"/>
              </a:spcBef>
              <a:spcAft>
                <a:spcPts val="0"/>
              </a:spcAft>
              <a:buClr>
                <a:schemeClr val="lt1"/>
              </a:buClr>
              <a:buSzPts val="4200"/>
              <a:buNone/>
              <a:defRPr sz="4200">
                <a:solidFill>
                  <a:schemeClr val="lt1"/>
                </a:solidFill>
              </a:defRPr>
            </a:lvl4pPr>
            <a:lvl5pPr lvl="4" algn="r">
              <a:lnSpc>
                <a:spcPct val="100000"/>
              </a:lnSpc>
              <a:spcBef>
                <a:spcPts val="0"/>
              </a:spcBef>
              <a:spcAft>
                <a:spcPts val="0"/>
              </a:spcAft>
              <a:buClr>
                <a:schemeClr val="lt1"/>
              </a:buClr>
              <a:buSzPts val="4200"/>
              <a:buNone/>
              <a:defRPr sz="4200">
                <a:solidFill>
                  <a:schemeClr val="lt1"/>
                </a:solidFill>
              </a:defRPr>
            </a:lvl5pPr>
            <a:lvl6pPr lvl="5" algn="r">
              <a:lnSpc>
                <a:spcPct val="100000"/>
              </a:lnSpc>
              <a:spcBef>
                <a:spcPts val="0"/>
              </a:spcBef>
              <a:spcAft>
                <a:spcPts val="0"/>
              </a:spcAft>
              <a:buClr>
                <a:schemeClr val="lt1"/>
              </a:buClr>
              <a:buSzPts val="4200"/>
              <a:buNone/>
              <a:defRPr sz="4200">
                <a:solidFill>
                  <a:schemeClr val="lt1"/>
                </a:solidFill>
              </a:defRPr>
            </a:lvl6pPr>
            <a:lvl7pPr lvl="6" algn="r">
              <a:lnSpc>
                <a:spcPct val="100000"/>
              </a:lnSpc>
              <a:spcBef>
                <a:spcPts val="0"/>
              </a:spcBef>
              <a:spcAft>
                <a:spcPts val="0"/>
              </a:spcAft>
              <a:buClr>
                <a:schemeClr val="lt1"/>
              </a:buClr>
              <a:buSzPts val="4200"/>
              <a:buNone/>
              <a:defRPr sz="4200">
                <a:solidFill>
                  <a:schemeClr val="lt1"/>
                </a:solidFill>
              </a:defRPr>
            </a:lvl7pPr>
            <a:lvl8pPr lvl="7" algn="r">
              <a:lnSpc>
                <a:spcPct val="100000"/>
              </a:lnSpc>
              <a:spcBef>
                <a:spcPts val="0"/>
              </a:spcBef>
              <a:spcAft>
                <a:spcPts val="0"/>
              </a:spcAft>
              <a:buClr>
                <a:schemeClr val="lt1"/>
              </a:buClr>
              <a:buSzPts val="4200"/>
              <a:buNone/>
              <a:defRPr sz="4200">
                <a:solidFill>
                  <a:schemeClr val="lt1"/>
                </a:solidFill>
              </a:defRPr>
            </a:lvl8pPr>
            <a:lvl9pPr lvl="8" algn="r">
              <a:lnSpc>
                <a:spcPct val="100000"/>
              </a:lnSpc>
              <a:spcBef>
                <a:spcPts val="0"/>
              </a:spcBef>
              <a:spcAft>
                <a:spcPts val="0"/>
              </a:spcAft>
              <a:buClr>
                <a:schemeClr val="lt1"/>
              </a:buClr>
              <a:buSzPts val="4200"/>
              <a:buNone/>
              <a:defRPr sz="4200">
                <a:solidFill>
                  <a:schemeClr val="lt1"/>
                </a:solidFill>
              </a:defRPr>
            </a:lvl9pPr>
          </a:lstStyle>
          <a:p/>
        </p:txBody>
      </p:sp>
      <p:sp>
        <p:nvSpPr>
          <p:cNvPr id="58" name="Google Shape;58;p35"/>
          <p:cNvSpPr txBox="1"/>
          <p:nvPr>
            <p:ph idx="4" type="subTitle"/>
          </p:nvPr>
        </p:nvSpPr>
        <p:spPr>
          <a:xfrm>
            <a:off x="1338238" y="3342176"/>
            <a:ext cx="2727600" cy="60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600"/>
              <a:buNone/>
              <a:defRPr sz="1600">
                <a:solidFill>
                  <a:schemeClr val="lt1"/>
                </a:solidFill>
              </a:defRPr>
            </a:lvl1pPr>
            <a:lvl2pPr lvl="1" algn="r">
              <a:lnSpc>
                <a:spcPct val="100000"/>
              </a:lnSpc>
              <a:spcBef>
                <a:spcPts val="0"/>
              </a:spcBef>
              <a:spcAft>
                <a:spcPts val="0"/>
              </a:spcAft>
              <a:buClr>
                <a:schemeClr val="lt1"/>
              </a:buClr>
              <a:buSzPts val="1600"/>
              <a:buNone/>
              <a:defRPr sz="1600">
                <a:solidFill>
                  <a:schemeClr val="lt1"/>
                </a:solidFill>
              </a:defRPr>
            </a:lvl2pPr>
            <a:lvl3pPr lvl="2" algn="r">
              <a:lnSpc>
                <a:spcPct val="100000"/>
              </a:lnSpc>
              <a:spcBef>
                <a:spcPts val="0"/>
              </a:spcBef>
              <a:spcAft>
                <a:spcPts val="0"/>
              </a:spcAft>
              <a:buClr>
                <a:schemeClr val="lt1"/>
              </a:buClr>
              <a:buSzPts val="1600"/>
              <a:buNone/>
              <a:defRPr sz="1600">
                <a:solidFill>
                  <a:schemeClr val="lt1"/>
                </a:solidFill>
              </a:defRPr>
            </a:lvl3pPr>
            <a:lvl4pPr lvl="3" algn="r">
              <a:lnSpc>
                <a:spcPct val="100000"/>
              </a:lnSpc>
              <a:spcBef>
                <a:spcPts val="0"/>
              </a:spcBef>
              <a:spcAft>
                <a:spcPts val="0"/>
              </a:spcAft>
              <a:buClr>
                <a:schemeClr val="lt1"/>
              </a:buClr>
              <a:buSzPts val="1600"/>
              <a:buNone/>
              <a:defRPr sz="1600">
                <a:solidFill>
                  <a:schemeClr val="lt1"/>
                </a:solidFill>
              </a:defRPr>
            </a:lvl4pPr>
            <a:lvl5pPr lvl="4" algn="r">
              <a:lnSpc>
                <a:spcPct val="100000"/>
              </a:lnSpc>
              <a:spcBef>
                <a:spcPts val="0"/>
              </a:spcBef>
              <a:spcAft>
                <a:spcPts val="0"/>
              </a:spcAft>
              <a:buClr>
                <a:schemeClr val="lt1"/>
              </a:buClr>
              <a:buSzPts val="1600"/>
              <a:buNone/>
              <a:defRPr sz="1600">
                <a:solidFill>
                  <a:schemeClr val="lt1"/>
                </a:solidFill>
              </a:defRPr>
            </a:lvl5pPr>
            <a:lvl6pPr lvl="5" algn="r">
              <a:lnSpc>
                <a:spcPct val="100000"/>
              </a:lnSpc>
              <a:spcBef>
                <a:spcPts val="0"/>
              </a:spcBef>
              <a:spcAft>
                <a:spcPts val="0"/>
              </a:spcAft>
              <a:buClr>
                <a:schemeClr val="lt1"/>
              </a:buClr>
              <a:buSzPts val="1600"/>
              <a:buNone/>
              <a:defRPr sz="1600">
                <a:solidFill>
                  <a:schemeClr val="lt1"/>
                </a:solidFill>
              </a:defRPr>
            </a:lvl6pPr>
            <a:lvl7pPr lvl="6" algn="r">
              <a:lnSpc>
                <a:spcPct val="100000"/>
              </a:lnSpc>
              <a:spcBef>
                <a:spcPts val="0"/>
              </a:spcBef>
              <a:spcAft>
                <a:spcPts val="0"/>
              </a:spcAft>
              <a:buClr>
                <a:schemeClr val="lt1"/>
              </a:buClr>
              <a:buSzPts val="1600"/>
              <a:buNone/>
              <a:defRPr sz="1600">
                <a:solidFill>
                  <a:schemeClr val="lt1"/>
                </a:solidFill>
              </a:defRPr>
            </a:lvl7pPr>
            <a:lvl8pPr lvl="7" algn="r">
              <a:lnSpc>
                <a:spcPct val="100000"/>
              </a:lnSpc>
              <a:spcBef>
                <a:spcPts val="0"/>
              </a:spcBef>
              <a:spcAft>
                <a:spcPts val="0"/>
              </a:spcAft>
              <a:buClr>
                <a:schemeClr val="lt1"/>
              </a:buClr>
              <a:buSzPts val="1600"/>
              <a:buNone/>
              <a:defRPr sz="1600">
                <a:solidFill>
                  <a:schemeClr val="lt1"/>
                </a:solidFill>
              </a:defRPr>
            </a:lvl8pPr>
            <a:lvl9pPr lvl="8" algn="r">
              <a:lnSpc>
                <a:spcPct val="100000"/>
              </a:lnSpc>
              <a:spcBef>
                <a:spcPts val="0"/>
              </a:spcBef>
              <a:spcAft>
                <a:spcPts val="0"/>
              </a:spcAft>
              <a:buClr>
                <a:schemeClr val="lt1"/>
              </a:buClr>
              <a:buSzPts val="1600"/>
              <a:buNone/>
              <a:defRPr sz="1600">
                <a:solidFill>
                  <a:schemeClr val="lt1"/>
                </a:solidFill>
              </a:defRPr>
            </a:lvl9pPr>
          </a:lstStyle>
          <a:p/>
        </p:txBody>
      </p:sp>
      <p:sp>
        <p:nvSpPr>
          <p:cNvPr id="59" name="Google Shape;59;p35"/>
          <p:cNvSpPr txBox="1"/>
          <p:nvPr>
            <p:ph idx="5" type="title"/>
          </p:nvPr>
        </p:nvSpPr>
        <p:spPr>
          <a:xfrm>
            <a:off x="5078163" y="2359825"/>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0" name="Google Shape;60;p35"/>
          <p:cNvSpPr txBox="1"/>
          <p:nvPr>
            <p:ph idx="6" type="subTitle"/>
          </p:nvPr>
        </p:nvSpPr>
        <p:spPr>
          <a:xfrm>
            <a:off x="5078163" y="1713051"/>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61" name="Google Shape;61;p35"/>
          <p:cNvSpPr txBox="1"/>
          <p:nvPr>
            <p:ph idx="7" type="title"/>
          </p:nvPr>
        </p:nvSpPr>
        <p:spPr>
          <a:xfrm>
            <a:off x="5078163" y="3988950"/>
            <a:ext cx="2727600" cy="37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None/>
              <a:defRPr sz="14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2" name="Google Shape;62;p35"/>
          <p:cNvSpPr txBox="1"/>
          <p:nvPr>
            <p:ph idx="8" type="subTitle"/>
          </p:nvPr>
        </p:nvSpPr>
        <p:spPr>
          <a:xfrm>
            <a:off x="5078163" y="3342176"/>
            <a:ext cx="2727600" cy="60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36"/>
          <p:cNvSpPr txBox="1"/>
          <p:nvPr>
            <p:ph type="title"/>
          </p:nvPr>
        </p:nvSpPr>
        <p:spPr>
          <a:xfrm>
            <a:off x="353849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5" name="Google Shape;65;p36"/>
          <p:cNvSpPr txBox="1"/>
          <p:nvPr>
            <p:ph idx="1" type="subTitle"/>
          </p:nvPr>
        </p:nvSpPr>
        <p:spPr>
          <a:xfrm>
            <a:off x="353849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6" name="Google Shape;66;p36"/>
          <p:cNvSpPr txBox="1"/>
          <p:nvPr>
            <p:ph idx="2" type="title"/>
          </p:nvPr>
        </p:nvSpPr>
        <p:spPr>
          <a:xfrm>
            <a:off x="6028553"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7" name="Google Shape;67;p36"/>
          <p:cNvSpPr txBox="1"/>
          <p:nvPr>
            <p:ph idx="3" type="subTitle"/>
          </p:nvPr>
        </p:nvSpPr>
        <p:spPr>
          <a:xfrm>
            <a:off x="6028553"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68" name="Google Shape;68;p36"/>
          <p:cNvSpPr txBox="1"/>
          <p:nvPr>
            <p:ph idx="4" type="title"/>
          </p:nvPr>
        </p:nvSpPr>
        <p:spPr>
          <a:xfrm>
            <a:off x="1048447" y="26155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69" name="Google Shape;69;p36"/>
          <p:cNvSpPr txBox="1"/>
          <p:nvPr>
            <p:ph idx="5" type="subTitle"/>
          </p:nvPr>
        </p:nvSpPr>
        <p:spPr>
          <a:xfrm>
            <a:off x="1048447" y="31480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70" name="Google Shape;70;p36"/>
          <p:cNvSpPr txBox="1"/>
          <p:nvPr>
            <p:ph idx="6" type="title"/>
          </p:nvPr>
        </p:nvSpPr>
        <p:spPr>
          <a:xfrm>
            <a:off x="10484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71" name="Google Shape;71;p36"/>
          <p:cNvSpPr txBox="1"/>
          <p:nvPr>
            <p:ph idx="7" type="title"/>
          </p:nvPr>
        </p:nvSpPr>
        <p:spPr>
          <a:xfrm>
            <a:off x="353850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
        <p:nvSpPr>
          <p:cNvPr id="72" name="Google Shape;72;p36"/>
          <p:cNvSpPr txBox="1"/>
          <p:nvPr>
            <p:ph idx="8" type="title"/>
          </p:nvPr>
        </p:nvSpPr>
        <p:spPr>
          <a:xfrm>
            <a:off x="6028550" y="1770700"/>
            <a:ext cx="2067000" cy="723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3600"/>
              <a:buNone/>
              <a:defRPr sz="3600">
                <a:solidFill>
                  <a:schemeClr val="lt2"/>
                </a:solidFill>
              </a:defRPr>
            </a:lvl1pPr>
            <a:lvl2pPr lvl="1" algn="ctr">
              <a:lnSpc>
                <a:spcPct val="100000"/>
              </a:lnSpc>
              <a:spcBef>
                <a:spcPts val="0"/>
              </a:spcBef>
              <a:spcAft>
                <a:spcPts val="0"/>
              </a:spcAft>
              <a:buClr>
                <a:schemeClr val="lt2"/>
              </a:buClr>
              <a:buSzPts val="3600"/>
              <a:buNone/>
              <a:defRPr sz="3600">
                <a:solidFill>
                  <a:schemeClr val="lt2"/>
                </a:solidFill>
              </a:defRPr>
            </a:lvl2pPr>
            <a:lvl3pPr lvl="2" algn="ctr">
              <a:lnSpc>
                <a:spcPct val="100000"/>
              </a:lnSpc>
              <a:spcBef>
                <a:spcPts val="0"/>
              </a:spcBef>
              <a:spcAft>
                <a:spcPts val="0"/>
              </a:spcAft>
              <a:buClr>
                <a:schemeClr val="lt2"/>
              </a:buClr>
              <a:buSzPts val="3600"/>
              <a:buNone/>
              <a:defRPr sz="3600">
                <a:solidFill>
                  <a:schemeClr val="lt2"/>
                </a:solidFill>
              </a:defRPr>
            </a:lvl3pPr>
            <a:lvl4pPr lvl="3" algn="ctr">
              <a:lnSpc>
                <a:spcPct val="100000"/>
              </a:lnSpc>
              <a:spcBef>
                <a:spcPts val="0"/>
              </a:spcBef>
              <a:spcAft>
                <a:spcPts val="0"/>
              </a:spcAft>
              <a:buClr>
                <a:schemeClr val="lt2"/>
              </a:buClr>
              <a:buSzPts val="3600"/>
              <a:buNone/>
              <a:defRPr sz="3600">
                <a:solidFill>
                  <a:schemeClr val="lt2"/>
                </a:solidFill>
              </a:defRPr>
            </a:lvl4pPr>
            <a:lvl5pPr lvl="4" algn="ctr">
              <a:lnSpc>
                <a:spcPct val="100000"/>
              </a:lnSpc>
              <a:spcBef>
                <a:spcPts val="0"/>
              </a:spcBef>
              <a:spcAft>
                <a:spcPts val="0"/>
              </a:spcAft>
              <a:buClr>
                <a:schemeClr val="lt2"/>
              </a:buClr>
              <a:buSzPts val="3600"/>
              <a:buNone/>
              <a:defRPr sz="3600">
                <a:solidFill>
                  <a:schemeClr val="lt2"/>
                </a:solidFill>
              </a:defRPr>
            </a:lvl5pPr>
            <a:lvl6pPr lvl="5" algn="ctr">
              <a:lnSpc>
                <a:spcPct val="100000"/>
              </a:lnSpc>
              <a:spcBef>
                <a:spcPts val="0"/>
              </a:spcBef>
              <a:spcAft>
                <a:spcPts val="0"/>
              </a:spcAft>
              <a:buClr>
                <a:schemeClr val="lt2"/>
              </a:buClr>
              <a:buSzPts val="3600"/>
              <a:buNone/>
              <a:defRPr sz="3600">
                <a:solidFill>
                  <a:schemeClr val="lt2"/>
                </a:solidFill>
              </a:defRPr>
            </a:lvl6pPr>
            <a:lvl7pPr lvl="6" algn="ctr">
              <a:lnSpc>
                <a:spcPct val="100000"/>
              </a:lnSpc>
              <a:spcBef>
                <a:spcPts val="0"/>
              </a:spcBef>
              <a:spcAft>
                <a:spcPts val="0"/>
              </a:spcAft>
              <a:buClr>
                <a:schemeClr val="lt2"/>
              </a:buClr>
              <a:buSzPts val="3600"/>
              <a:buNone/>
              <a:defRPr sz="3600">
                <a:solidFill>
                  <a:schemeClr val="lt2"/>
                </a:solidFill>
              </a:defRPr>
            </a:lvl7pPr>
            <a:lvl8pPr lvl="7" algn="ctr">
              <a:lnSpc>
                <a:spcPct val="100000"/>
              </a:lnSpc>
              <a:spcBef>
                <a:spcPts val="0"/>
              </a:spcBef>
              <a:spcAft>
                <a:spcPts val="0"/>
              </a:spcAft>
              <a:buClr>
                <a:schemeClr val="lt2"/>
              </a:buClr>
              <a:buSzPts val="3600"/>
              <a:buNone/>
              <a:defRPr sz="3600">
                <a:solidFill>
                  <a:schemeClr val="lt2"/>
                </a:solidFill>
              </a:defRPr>
            </a:lvl8pPr>
            <a:lvl9pPr lvl="8" algn="ctr">
              <a:lnSpc>
                <a:spcPct val="100000"/>
              </a:lnSpc>
              <a:spcBef>
                <a:spcPts val="0"/>
              </a:spcBef>
              <a:spcAft>
                <a:spcPts val="0"/>
              </a:spcAft>
              <a:buClr>
                <a:schemeClr val="lt2"/>
              </a:buClr>
              <a:buSzPts val="3600"/>
              <a:buNone/>
              <a:defRPr sz="3600">
                <a:solidFill>
                  <a:schemeClr val="l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37"/>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75" name="Google Shape;75;p37"/>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38"/>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78" name="Google Shape;78;p38"/>
          <p:cNvSpPr txBox="1"/>
          <p:nvPr>
            <p:ph idx="1" type="body"/>
          </p:nvPr>
        </p:nvSpPr>
        <p:spPr>
          <a:xfrm>
            <a:off x="938500"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
        <p:nvSpPr>
          <p:cNvPr id="79" name="Google Shape;79;p38"/>
          <p:cNvSpPr txBox="1"/>
          <p:nvPr>
            <p:ph idx="2" type="body"/>
          </p:nvPr>
        </p:nvSpPr>
        <p:spPr>
          <a:xfrm>
            <a:off x="5037525" y="1659275"/>
            <a:ext cx="31869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0" name="Shape 8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4"/>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3" name="Google Shape;13;p24"/>
          <p:cNvSpPr txBox="1"/>
          <p:nvPr>
            <p:ph idx="1" type="body"/>
          </p:nvPr>
        </p:nvSpPr>
        <p:spPr>
          <a:xfrm>
            <a:off x="938500" y="1246025"/>
            <a:ext cx="7172100" cy="3039900"/>
          </a:xfrm>
          <a:prstGeom prst="rect">
            <a:avLst/>
          </a:prstGeom>
          <a:noFill/>
          <a:ln>
            <a:noFill/>
          </a:ln>
        </p:spPr>
        <p:txBody>
          <a:bodyPr anchorCtr="0" anchor="t" bIns="91425" lIns="91425" spcFirstLastPara="1" rIns="91425" wrap="square" tIns="91425">
            <a:noAutofit/>
          </a:bodyPr>
          <a:lstStyle>
            <a:lvl1pPr indent="-301625" lvl="0" marL="457200" algn="l">
              <a:lnSpc>
                <a:spcPct val="100000"/>
              </a:lnSpc>
              <a:spcBef>
                <a:spcPts val="0"/>
              </a:spcBef>
              <a:spcAft>
                <a:spcPts val="0"/>
              </a:spcAft>
              <a:buClr>
                <a:schemeClr val="lt1"/>
              </a:buClr>
              <a:buSzPts val="1150"/>
              <a:buChar char="●"/>
              <a:defRPr sz="1150">
                <a:solidFill>
                  <a:schemeClr val="lt1"/>
                </a:solidFill>
              </a:defRPr>
            </a:lvl1pPr>
            <a:lvl2pPr indent="-301625" lvl="1" marL="914400" algn="l">
              <a:lnSpc>
                <a:spcPct val="100000"/>
              </a:lnSpc>
              <a:spcBef>
                <a:spcPts val="1600"/>
              </a:spcBef>
              <a:spcAft>
                <a:spcPts val="0"/>
              </a:spcAft>
              <a:buClr>
                <a:schemeClr val="lt1"/>
              </a:buClr>
              <a:buSzPts val="1150"/>
              <a:buChar char="○"/>
              <a:defRPr sz="1150">
                <a:solidFill>
                  <a:schemeClr val="lt1"/>
                </a:solidFill>
              </a:defRPr>
            </a:lvl2pPr>
            <a:lvl3pPr indent="-301625" lvl="2" marL="1371600" algn="l">
              <a:lnSpc>
                <a:spcPct val="100000"/>
              </a:lnSpc>
              <a:spcBef>
                <a:spcPts val="1600"/>
              </a:spcBef>
              <a:spcAft>
                <a:spcPts val="0"/>
              </a:spcAft>
              <a:buClr>
                <a:schemeClr val="lt1"/>
              </a:buClr>
              <a:buSzPts val="1150"/>
              <a:buChar char="■"/>
              <a:defRPr sz="1150">
                <a:solidFill>
                  <a:schemeClr val="lt1"/>
                </a:solidFill>
              </a:defRPr>
            </a:lvl3pPr>
            <a:lvl4pPr indent="-301625" lvl="3" marL="1828800" algn="l">
              <a:lnSpc>
                <a:spcPct val="100000"/>
              </a:lnSpc>
              <a:spcBef>
                <a:spcPts val="1600"/>
              </a:spcBef>
              <a:spcAft>
                <a:spcPts val="0"/>
              </a:spcAft>
              <a:buClr>
                <a:schemeClr val="lt1"/>
              </a:buClr>
              <a:buSzPts val="1150"/>
              <a:buChar char="●"/>
              <a:defRPr sz="1150">
                <a:solidFill>
                  <a:schemeClr val="lt1"/>
                </a:solidFill>
              </a:defRPr>
            </a:lvl4pPr>
            <a:lvl5pPr indent="-301625" lvl="4" marL="2286000" algn="l">
              <a:lnSpc>
                <a:spcPct val="100000"/>
              </a:lnSpc>
              <a:spcBef>
                <a:spcPts val="1600"/>
              </a:spcBef>
              <a:spcAft>
                <a:spcPts val="0"/>
              </a:spcAft>
              <a:buClr>
                <a:schemeClr val="lt1"/>
              </a:buClr>
              <a:buSzPts val="1150"/>
              <a:buChar char="○"/>
              <a:defRPr sz="1150">
                <a:solidFill>
                  <a:schemeClr val="lt1"/>
                </a:solidFill>
              </a:defRPr>
            </a:lvl5pPr>
            <a:lvl6pPr indent="-301625" lvl="5" marL="2743200" algn="l">
              <a:lnSpc>
                <a:spcPct val="100000"/>
              </a:lnSpc>
              <a:spcBef>
                <a:spcPts val="1600"/>
              </a:spcBef>
              <a:spcAft>
                <a:spcPts val="0"/>
              </a:spcAft>
              <a:buClr>
                <a:schemeClr val="lt1"/>
              </a:buClr>
              <a:buSzPts val="1150"/>
              <a:buChar char="■"/>
              <a:defRPr sz="1150">
                <a:solidFill>
                  <a:schemeClr val="lt1"/>
                </a:solidFill>
              </a:defRPr>
            </a:lvl6pPr>
            <a:lvl7pPr indent="-301625" lvl="6" marL="3200400" algn="l">
              <a:lnSpc>
                <a:spcPct val="100000"/>
              </a:lnSpc>
              <a:spcBef>
                <a:spcPts val="1600"/>
              </a:spcBef>
              <a:spcAft>
                <a:spcPts val="0"/>
              </a:spcAft>
              <a:buClr>
                <a:schemeClr val="lt1"/>
              </a:buClr>
              <a:buSzPts val="1150"/>
              <a:buChar char="●"/>
              <a:defRPr sz="1150">
                <a:solidFill>
                  <a:schemeClr val="lt1"/>
                </a:solidFill>
              </a:defRPr>
            </a:lvl7pPr>
            <a:lvl8pPr indent="-301625" lvl="7" marL="3657600" algn="l">
              <a:lnSpc>
                <a:spcPct val="100000"/>
              </a:lnSpc>
              <a:spcBef>
                <a:spcPts val="1600"/>
              </a:spcBef>
              <a:spcAft>
                <a:spcPts val="0"/>
              </a:spcAft>
              <a:buClr>
                <a:schemeClr val="lt1"/>
              </a:buClr>
              <a:buSzPts val="1150"/>
              <a:buChar char="○"/>
              <a:defRPr sz="1150">
                <a:solidFill>
                  <a:schemeClr val="lt1"/>
                </a:solidFill>
              </a:defRPr>
            </a:lvl8pPr>
            <a:lvl9pPr indent="-301625" lvl="8" marL="4114800" algn="l">
              <a:lnSpc>
                <a:spcPct val="100000"/>
              </a:lnSpc>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5"/>
          <p:cNvSpPr txBox="1"/>
          <p:nvPr>
            <p:ph type="title"/>
          </p:nvPr>
        </p:nvSpPr>
        <p:spPr>
          <a:xfrm>
            <a:off x="3762670" y="3177750"/>
            <a:ext cx="3068700" cy="59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6" name="Google Shape;16;p25"/>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7200"/>
              <a:buNone/>
              <a:defRPr sz="7200">
                <a:solidFill>
                  <a:schemeClr val="lt1"/>
                </a:solidFill>
              </a:defRPr>
            </a:lvl2pPr>
            <a:lvl3pPr lvl="2" algn="ctr">
              <a:lnSpc>
                <a:spcPct val="100000"/>
              </a:lnSpc>
              <a:spcBef>
                <a:spcPts val="0"/>
              </a:spcBef>
              <a:spcAft>
                <a:spcPts val="0"/>
              </a:spcAft>
              <a:buClr>
                <a:schemeClr val="lt1"/>
              </a:buClr>
              <a:buSzPts val="7200"/>
              <a:buNone/>
              <a:defRPr sz="7200">
                <a:solidFill>
                  <a:schemeClr val="lt1"/>
                </a:solidFill>
              </a:defRPr>
            </a:lvl3pPr>
            <a:lvl4pPr lvl="3" algn="ctr">
              <a:lnSpc>
                <a:spcPct val="100000"/>
              </a:lnSpc>
              <a:spcBef>
                <a:spcPts val="0"/>
              </a:spcBef>
              <a:spcAft>
                <a:spcPts val="0"/>
              </a:spcAft>
              <a:buClr>
                <a:schemeClr val="lt1"/>
              </a:buClr>
              <a:buSzPts val="7200"/>
              <a:buNone/>
              <a:defRPr sz="7200">
                <a:solidFill>
                  <a:schemeClr val="lt1"/>
                </a:solidFill>
              </a:defRPr>
            </a:lvl4pPr>
            <a:lvl5pPr lvl="4" algn="ctr">
              <a:lnSpc>
                <a:spcPct val="100000"/>
              </a:lnSpc>
              <a:spcBef>
                <a:spcPts val="0"/>
              </a:spcBef>
              <a:spcAft>
                <a:spcPts val="0"/>
              </a:spcAft>
              <a:buClr>
                <a:schemeClr val="lt1"/>
              </a:buClr>
              <a:buSzPts val="7200"/>
              <a:buNone/>
              <a:defRPr sz="7200">
                <a:solidFill>
                  <a:schemeClr val="lt1"/>
                </a:solidFill>
              </a:defRPr>
            </a:lvl5pPr>
            <a:lvl6pPr lvl="5" algn="ctr">
              <a:lnSpc>
                <a:spcPct val="100000"/>
              </a:lnSpc>
              <a:spcBef>
                <a:spcPts val="0"/>
              </a:spcBef>
              <a:spcAft>
                <a:spcPts val="0"/>
              </a:spcAft>
              <a:buClr>
                <a:schemeClr val="lt1"/>
              </a:buClr>
              <a:buSzPts val="7200"/>
              <a:buNone/>
              <a:defRPr sz="7200">
                <a:solidFill>
                  <a:schemeClr val="lt1"/>
                </a:solidFill>
              </a:defRPr>
            </a:lvl6pPr>
            <a:lvl7pPr lvl="6" algn="ctr">
              <a:lnSpc>
                <a:spcPct val="100000"/>
              </a:lnSpc>
              <a:spcBef>
                <a:spcPts val="0"/>
              </a:spcBef>
              <a:spcAft>
                <a:spcPts val="0"/>
              </a:spcAft>
              <a:buClr>
                <a:schemeClr val="lt1"/>
              </a:buClr>
              <a:buSzPts val="7200"/>
              <a:buNone/>
              <a:defRPr sz="7200">
                <a:solidFill>
                  <a:schemeClr val="lt1"/>
                </a:solidFill>
              </a:defRPr>
            </a:lvl7pPr>
            <a:lvl8pPr lvl="7" algn="ctr">
              <a:lnSpc>
                <a:spcPct val="100000"/>
              </a:lnSpc>
              <a:spcBef>
                <a:spcPts val="0"/>
              </a:spcBef>
              <a:spcAft>
                <a:spcPts val="0"/>
              </a:spcAft>
              <a:buClr>
                <a:schemeClr val="lt1"/>
              </a:buClr>
              <a:buSzPts val="7200"/>
              <a:buNone/>
              <a:defRPr sz="7200">
                <a:solidFill>
                  <a:schemeClr val="lt1"/>
                </a:solidFill>
              </a:defRPr>
            </a:lvl8pPr>
            <a:lvl9pPr lvl="8" algn="ctr">
              <a:lnSpc>
                <a:spcPct val="100000"/>
              </a:lnSpc>
              <a:spcBef>
                <a:spcPts val="0"/>
              </a:spcBef>
              <a:spcAft>
                <a:spcPts val="0"/>
              </a:spcAft>
              <a:buClr>
                <a:schemeClr val="lt1"/>
              </a:buClr>
              <a:buSzPts val="7200"/>
              <a:buNone/>
              <a:defRPr sz="7200">
                <a:solidFill>
                  <a:schemeClr val="lt1"/>
                </a:solidFill>
              </a:defRPr>
            </a:lvl9pPr>
          </a:lstStyle>
          <a:p/>
        </p:txBody>
      </p:sp>
      <p:sp>
        <p:nvSpPr>
          <p:cNvPr id="17" name="Google Shape;17;p25"/>
          <p:cNvSpPr txBox="1"/>
          <p:nvPr>
            <p:ph idx="1" type="subTitle"/>
          </p:nvPr>
        </p:nvSpPr>
        <p:spPr>
          <a:xfrm>
            <a:off x="3762670" y="3720650"/>
            <a:ext cx="3068700" cy="4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None/>
              <a:defRPr sz="1400">
                <a:solidFill>
                  <a:schemeClr val="accent1"/>
                </a:solidFill>
              </a:defRPr>
            </a:lvl1pPr>
            <a:lvl2pPr lvl="1" algn="l">
              <a:lnSpc>
                <a:spcPct val="100000"/>
              </a:lnSpc>
              <a:spcBef>
                <a:spcPts val="0"/>
              </a:spcBef>
              <a:spcAft>
                <a:spcPts val="0"/>
              </a:spcAft>
              <a:buClr>
                <a:schemeClr val="accent1"/>
              </a:buClr>
              <a:buSzPts val="1400"/>
              <a:buNone/>
              <a:defRPr>
                <a:solidFill>
                  <a:schemeClr val="accent1"/>
                </a:solidFill>
              </a:defRPr>
            </a:lvl2pPr>
            <a:lvl3pPr lvl="2" algn="l">
              <a:lnSpc>
                <a:spcPct val="100000"/>
              </a:lnSpc>
              <a:spcBef>
                <a:spcPts val="0"/>
              </a:spcBef>
              <a:spcAft>
                <a:spcPts val="0"/>
              </a:spcAft>
              <a:buClr>
                <a:schemeClr val="accent1"/>
              </a:buClr>
              <a:buSzPts val="1400"/>
              <a:buNone/>
              <a:defRPr>
                <a:solidFill>
                  <a:schemeClr val="accent1"/>
                </a:solidFill>
              </a:defRPr>
            </a:lvl3pPr>
            <a:lvl4pPr lvl="3" algn="l">
              <a:lnSpc>
                <a:spcPct val="100000"/>
              </a:lnSpc>
              <a:spcBef>
                <a:spcPts val="0"/>
              </a:spcBef>
              <a:spcAft>
                <a:spcPts val="0"/>
              </a:spcAft>
              <a:buClr>
                <a:schemeClr val="accent1"/>
              </a:buClr>
              <a:buSzPts val="1400"/>
              <a:buNone/>
              <a:defRPr>
                <a:solidFill>
                  <a:schemeClr val="accent1"/>
                </a:solidFill>
              </a:defRPr>
            </a:lvl4pPr>
            <a:lvl5pPr lvl="4" algn="l">
              <a:lnSpc>
                <a:spcPct val="100000"/>
              </a:lnSpc>
              <a:spcBef>
                <a:spcPts val="0"/>
              </a:spcBef>
              <a:spcAft>
                <a:spcPts val="0"/>
              </a:spcAft>
              <a:buClr>
                <a:schemeClr val="accent1"/>
              </a:buClr>
              <a:buSzPts val="1400"/>
              <a:buNone/>
              <a:defRPr>
                <a:solidFill>
                  <a:schemeClr val="accent1"/>
                </a:solidFill>
              </a:defRPr>
            </a:lvl5pPr>
            <a:lvl6pPr lvl="5" algn="l">
              <a:lnSpc>
                <a:spcPct val="100000"/>
              </a:lnSpc>
              <a:spcBef>
                <a:spcPts val="0"/>
              </a:spcBef>
              <a:spcAft>
                <a:spcPts val="0"/>
              </a:spcAft>
              <a:buClr>
                <a:schemeClr val="accent1"/>
              </a:buClr>
              <a:buSzPts val="1400"/>
              <a:buNone/>
              <a:defRPr>
                <a:solidFill>
                  <a:schemeClr val="accent1"/>
                </a:solidFill>
              </a:defRPr>
            </a:lvl6pPr>
            <a:lvl7pPr lvl="6" algn="l">
              <a:lnSpc>
                <a:spcPct val="100000"/>
              </a:lnSpc>
              <a:spcBef>
                <a:spcPts val="0"/>
              </a:spcBef>
              <a:spcAft>
                <a:spcPts val="0"/>
              </a:spcAft>
              <a:buClr>
                <a:schemeClr val="accent1"/>
              </a:buClr>
              <a:buSzPts val="1400"/>
              <a:buNone/>
              <a:defRPr>
                <a:solidFill>
                  <a:schemeClr val="accent1"/>
                </a:solidFill>
              </a:defRPr>
            </a:lvl7pPr>
            <a:lvl8pPr lvl="7" algn="l">
              <a:lnSpc>
                <a:spcPct val="100000"/>
              </a:lnSpc>
              <a:spcBef>
                <a:spcPts val="0"/>
              </a:spcBef>
              <a:spcAft>
                <a:spcPts val="0"/>
              </a:spcAft>
              <a:buClr>
                <a:schemeClr val="accent1"/>
              </a:buClr>
              <a:buSzPts val="1400"/>
              <a:buNone/>
              <a:defRPr>
                <a:solidFill>
                  <a:schemeClr val="accent1"/>
                </a:solidFill>
              </a:defRPr>
            </a:lvl8pPr>
            <a:lvl9pPr lvl="8" algn="l">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26"/>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0" name="Google Shape;20;p26"/>
          <p:cNvSpPr txBox="1"/>
          <p:nvPr>
            <p:ph idx="1" type="body"/>
          </p:nvPr>
        </p:nvSpPr>
        <p:spPr>
          <a:xfrm>
            <a:off x="938500" y="1659275"/>
            <a:ext cx="4946400" cy="2760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Char char="●"/>
              <a:defRPr sz="1400">
                <a:solidFill>
                  <a:schemeClr val="lt1"/>
                </a:solidFill>
              </a:defRPr>
            </a:lvl1pPr>
            <a:lvl2pPr indent="-317500" lvl="1" marL="914400" algn="l">
              <a:lnSpc>
                <a:spcPct val="100000"/>
              </a:lnSpc>
              <a:spcBef>
                <a:spcPts val="1600"/>
              </a:spcBef>
              <a:spcAft>
                <a:spcPts val="0"/>
              </a:spcAft>
              <a:buClr>
                <a:schemeClr val="lt1"/>
              </a:buClr>
              <a:buSzPts val="1400"/>
              <a:buChar char="○"/>
              <a:defRPr>
                <a:solidFill>
                  <a:schemeClr val="lt1"/>
                </a:solidFill>
              </a:defRPr>
            </a:lvl2pPr>
            <a:lvl3pPr indent="-317500" lvl="2" marL="1371600" algn="l">
              <a:lnSpc>
                <a:spcPct val="100000"/>
              </a:lnSpc>
              <a:spcBef>
                <a:spcPts val="1600"/>
              </a:spcBef>
              <a:spcAft>
                <a:spcPts val="0"/>
              </a:spcAft>
              <a:buClr>
                <a:schemeClr val="lt1"/>
              </a:buClr>
              <a:buSzPts val="1400"/>
              <a:buChar char="■"/>
              <a:defRPr>
                <a:solidFill>
                  <a:schemeClr val="lt1"/>
                </a:solidFill>
              </a:defRPr>
            </a:lvl3pPr>
            <a:lvl4pPr indent="-317500" lvl="3" marL="1828800" algn="l">
              <a:lnSpc>
                <a:spcPct val="100000"/>
              </a:lnSpc>
              <a:spcBef>
                <a:spcPts val="1600"/>
              </a:spcBef>
              <a:spcAft>
                <a:spcPts val="0"/>
              </a:spcAft>
              <a:buClr>
                <a:schemeClr val="lt1"/>
              </a:buClr>
              <a:buSzPts val="1400"/>
              <a:buChar char="●"/>
              <a:defRPr>
                <a:solidFill>
                  <a:schemeClr val="lt1"/>
                </a:solidFill>
              </a:defRPr>
            </a:lvl4pPr>
            <a:lvl5pPr indent="-317500" lvl="4" marL="2286000" algn="l">
              <a:lnSpc>
                <a:spcPct val="100000"/>
              </a:lnSpc>
              <a:spcBef>
                <a:spcPts val="1600"/>
              </a:spcBef>
              <a:spcAft>
                <a:spcPts val="0"/>
              </a:spcAft>
              <a:buClr>
                <a:schemeClr val="lt1"/>
              </a:buClr>
              <a:buSzPts val="1400"/>
              <a:buChar char="○"/>
              <a:defRPr>
                <a:solidFill>
                  <a:schemeClr val="lt1"/>
                </a:solidFill>
              </a:defRPr>
            </a:lvl5pPr>
            <a:lvl6pPr indent="-317500" lvl="5" marL="2743200" algn="l">
              <a:lnSpc>
                <a:spcPct val="100000"/>
              </a:lnSpc>
              <a:spcBef>
                <a:spcPts val="1600"/>
              </a:spcBef>
              <a:spcAft>
                <a:spcPts val="0"/>
              </a:spcAft>
              <a:buClr>
                <a:schemeClr val="lt1"/>
              </a:buClr>
              <a:buSzPts val="1400"/>
              <a:buChar char="■"/>
              <a:defRPr>
                <a:solidFill>
                  <a:schemeClr val="lt1"/>
                </a:solidFill>
              </a:defRPr>
            </a:lvl6pPr>
            <a:lvl7pPr indent="-317500" lvl="6" marL="3200400" algn="l">
              <a:lnSpc>
                <a:spcPct val="100000"/>
              </a:lnSpc>
              <a:spcBef>
                <a:spcPts val="1600"/>
              </a:spcBef>
              <a:spcAft>
                <a:spcPts val="0"/>
              </a:spcAft>
              <a:buClr>
                <a:schemeClr val="lt1"/>
              </a:buClr>
              <a:buSzPts val="1400"/>
              <a:buChar char="●"/>
              <a:defRPr>
                <a:solidFill>
                  <a:schemeClr val="lt1"/>
                </a:solidFill>
              </a:defRPr>
            </a:lvl7pPr>
            <a:lvl8pPr indent="-317500" lvl="7" marL="3657600" algn="l">
              <a:lnSpc>
                <a:spcPct val="100000"/>
              </a:lnSpc>
              <a:spcBef>
                <a:spcPts val="1600"/>
              </a:spcBef>
              <a:spcAft>
                <a:spcPts val="0"/>
              </a:spcAft>
              <a:buClr>
                <a:schemeClr val="lt1"/>
              </a:buClr>
              <a:buSzPts val="1400"/>
              <a:buChar char="○"/>
              <a:defRPr>
                <a:solidFill>
                  <a:schemeClr val="lt1"/>
                </a:solidFill>
              </a:defRPr>
            </a:lvl8pPr>
            <a:lvl9pPr indent="-317500" lvl="8" marL="4114800" algn="l">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27"/>
          <p:cNvSpPr txBox="1"/>
          <p:nvPr>
            <p:ph type="title"/>
          </p:nvPr>
        </p:nvSpPr>
        <p:spPr>
          <a:xfrm>
            <a:off x="1937338"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3" name="Google Shape;23;p27"/>
          <p:cNvSpPr txBox="1"/>
          <p:nvPr>
            <p:ph idx="1" type="subTitle"/>
          </p:nvPr>
        </p:nvSpPr>
        <p:spPr>
          <a:xfrm>
            <a:off x="1937338"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4" name="Google Shape;24;p27"/>
          <p:cNvSpPr txBox="1"/>
          <p:nvPr>
            <p:ph idx="2" type="title"/>
          </p:nvPr>
        </p:nvSpPr>
        <p:spPr>
          <a:xfrm>
            <a:off x="4816563" y="2463175"/>
            <a:ext cx="23901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5" name="Google Shape;25;p27"/>
          <p:cNvSpPr txBox="1"/>
          <p:nvPr>
            <p:ph idx="3" type="subTitle"/>
          </p:nvPr>
        </p:nvSpPr>
        <p:spPr>
          <a:xfrm>
            <a:off x="4816563" y="3148075"/>
            <a:ext cx="23901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26" name="Google Shape;26;p27"/>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8"/>
          <p:cNvSpPr txBox="1"/>
          <p:nvPr>
            <p:ph type="title"/>
          </p:nvPr>
        </p:nvSpPr>
        <p:spPr>
          <a:xfrm>
            <a:off x="353849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29" name="Google Shape;29;p28"/>
          <p:cNvSpPr txBox="1"/>
          <p:nvPr>
            <p:ph idx="1" type="subTitle"/>
          </p:nvPr>
        </p:nvSpPr>
        <p:spPr>
          <a:xfrm>
            <a:off x="353849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0" name="Google Shape;30;p28"/>
          <p:cNvSpPr txBox="1"/>
          <p:nvPr>
            <p:ph idx="2" type="title"/>
          </p:nvPr>
        </p:nvSpPr>
        <p:spPr>
          <a:xfrm>
            <a:off x="6028553"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1" name="Google Shape;31;p28"/>
          <p:cNvSpPr txBox="1"/>
          <p:nvPr>
            <p:ph idx="3" type="subTitle"/>
          </p:nvPr>
        </p:nvSpPr>
        <p:spPr>
          <a:xfrm>
            <a:off x="6028553"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2" name="Google Shape;32;p28"/>
          <p:cNvSpPr txBox="1"/>
          <p:nvPr>
            <p:ph idx="4"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3" name="Google Shape;33;p28"/>
          <p:cNvSpPr txBox="1"/>
          <p:nvPr>
            <p:ph idx="5" type="title"/>
          </p:nvPr>
        </p:nvSpPr>
        <p:spPr>
          <a:xfrm>
            <a:off x="1048447" y="2767975"/>
            <a:ext cx="2067000" cy="54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4200"/>
              <a:buNone/>
              <a:defRPr sz="4200">
                <a:solidFill>
                  <a:schemeClr val="lt1"/>
                </a:solidFill>
              </a:defRPr>
            </a:lvl2pPr>
            <a:lvl3pPr lvl="2" algn="ctr">
              <a:lnSpc>
                <a:spcPct val="100000"/>
              </a:lnSpc>
              <a:spcBef>
                <a:spcPts val="0"/>
              </a:spcBef>
              <a:spcAft>
                <a:spcPts val="0"/>
              </a:spcAft>
              <a:buClr>
                <a:schemeClr val="lt1"/>
              </a:buClr>
              <a:buSzPts val="4200"/>
              <a:buNone/>
              <a:defRPr sz="4200">
                <a:solidFill>
                  <a:schemeClr val="lt1"/>
                </a:solidFill>
              </a:defRPr>
            </a:lvl3pPr>
            <a:lvl4pPr lvl="3" algn="ctr">
              <a:lnSpc>
                <a:spcPct val="100000"/>
              </a:lnSpc>
              <a:spcBef>
                <a:spcPts val="0"/>
              </a:spcBef>
              <a:spcAft>
                <a:spcPts val="0"/>
              </a:spcAft>
              <a:buClr>
                <a:schemeClr val="lt1"/>
              </a:buClr>
              <a:buSzPts val="4200"/>
              <a:buNone/>
              <a:defRPr sz="4200">
                <a:solidFill>
                  <a:schemeClr val="lt1"/>
                </a:solidFill>
              </a:defRPr>
            </a:lvl4pPr>
            <a:lvl5pPr lvl="4" algn="ctr">
              <a:lnSpc>
                <a:spcPct val="100000"/>
              </a:lnSpc>
              <a:spcBef>
                <a:spcPts val="0"/>
              </a:spcBef>
              <a:spcAft>
                <a:spcPts val="0"/>
              </a:spcAft>
              <a:buClr>
                <a:schemeClr val="lt1"/>
              </a:buClr>
              <a:buSzPts val="4200"/>
              <a:buNone/>
              <a:defRPr sz="4200">
                <a:solidFill>
                  <a:schemeClr val="lt1"/>
                </a:solidFill>
              </a:defRPr>
            </a:lvl5pPr>
            <a:lvl6pPr lvl="5" algn="ctr">
              <a:lnSpc>
                <a:spcPct val="100000"/>
              </a:lnSpc>
              <a:spcBef>
                <a:spcPts val="0"/>
              </a:spcBef>
              <a:spcAft>
                <a:spcPts val="0"/>
              </a:spcAft>
              <a:buClr>
                <a:schemeClr val="lt1"/>
              </a:buClr>
              <a:buSzPts val="4200"/>
              <a:buNone/>
              <a:defRPr sz="4200">
                <a:solidFill>
                  <a:schemeClr val="lt1"/>
                </a:solidFill>
              </a:defRPr>
            </a:lvl6pPr>
            <a:lvl7pPr lvl="6" algn="ctr">
              <a:lnSpc>
                <a:spcPct val="100000"/>
              </a:lnSpc>
              <a:spcBef>
                <a:spcPts val="0"/>
              </a:spcBef>
              <a:spcAft>
                <a:spcPts val="0"/>
              </a:spcAft>
              <a:buClr>
                <a:schemeClr val="lt1"/>
              </a:buClr>
              <a:buSzPts val="4200"/>
              <a:buNone/>
              <a:defRPr sz="4200">
                <a:solidFill>
                  <a:schemeClr val="lt1"/>
                </a:solidFill>
              </a:defRPr>
            </a:lvl7pPr>
            <a:lvl8pPr lvl="7" algn="ctr">
              <a:lnSpc>
                <a:spcPct val="100000"/>
              </a:lnSpc>
              <a:spcBef>
                <a:spcPts val="0"/>
              </a:spcBef>
              <a:spcAft>
                <a:spcPts val="0"/>
              </a:spcAft>
              <a:buClr>
                <a:schemeClr val="lt1"/>
              </a:buClr>
              <a:buSzPts val="4200"/>
              <a:buNone/>
              <a:defRPr sz="4200">
                <a:solidFill>
                  <a:schemeClr val="lt1"/>
                </a:solidFill>
              </a:defRPr>
            </a:lvl8pPr>
            <a:lvl9pPr lvl="8" algn="ctr">
              <a:lnSpc>
                <a:spcPct val="100000"/>
              </a:lnSpc>
              <a:spcBef>
                <a:spcPts val="0"/>
              </a:spcBef>
              <a:spcAft>
                <a:spcPts val="0"/>
              </a:spcAft>
              <a:buClr>
                <a:schemeClr val="lt1"/>
              </a:buClr>
              <a:buSzPts val="4200"/>
              <a:buNone/>
              <a:defRPr sz="4200">
                <a:solidFill>
                  <a:schemeClr val="lt1"/>
                </a:solidFill>
              </a:defRPr>
            </a:lvl9pPr>
          </a:lstStyle>
          <a:p/>
        </p:txBody>
      </p:sp>
      <p:sp>
        <p:nvSpPr>
          <p:cNvPr id="34" name="Google Shape;34;p28"/>
          <p:cNvSpPr txBox="1"/>
          <p:nvPr>
            <p:ph idx="6" type="subTitle"/>
          </p:nvPr>
        </p:nvSpPr>
        <p:spPr>
          <a:xfrm>
            <a:off x="1048447" y="3452875"/>
            <a:ext cx="2067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4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29"/>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30"/>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31"/>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2400"/>
              <a:buNone/>
              <a:defRPr sz="2400">
                <a:solidFill>
                  <a:schemeClr val="accen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ExtraBold"/>
              <a:buNone/>
              <a:defRPr b="0" i="0" sz="2800" u="none" cap="none" strike="noStrike">
                <a:solidFill>
                  <a:schemeClr val="lt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0" i="0" sz="2800" u="none" cap="none" strike="noStrike">
                <a:solidFill>
                  <a:schemeClr val="dk1"/>
                </a:solidFill>
                <a:latin typeface="Montserrat"/>
                <a:ea typeface="Montserrat"/>
                <a:cs typeface="Montserrat"/>
                <a:sym typeface="Montserrat"/>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1.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
          <p:cNvSpPr txBox="1"/>
          <p:nvPr>
            <p:ph type="ctrTitle"/>
          </p:nvPr>
        </p:nvSpPr>
        <p:spPr>
          <a:xfrm>
            <a:off x="1323473" y="348916"/>
            <a:ext cx="6148137" cy="2245884"/>
          </a:xfrm>
          <a:prstGeom prst="rect">
            <a:avLst/>
          </a:prstGeom>
          <a:noFill/>
          <a:ln>
            <a:noFill/>
          </a:ln>
          <a:effectLst>
            <a:outerShdw blurRad="142875" rotWithShape="0" algn="bl" dir="8760000" dist="19050">
              <a:srgbClr val="76A5AF">
                <a:alpha val="49803"/>
              </a:srgbClr>
            </a:outerShdw>
          </a:effectLst>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sz="2400"/>
              <a:t>Improving Customer Retention through Churn Analysis</a:t>
            </a:r>
            <a:endParaRPr sz="2400"/>
          </a:p>
        </p:txBody>
      </p:sp>
      <p:sp>
        <p:nvSpPr>
          <p:cNvPr id="86" name="Google Shape;86;p1"/>
          <p:cNvSpPr txBox="1"/>
          <p:nvPr>
            <p:ph idx="1" type="subTitle"/>
          </p:nvPr>
        </p:nvSpPr>
        <p:spPr>
          <a:xfrm>
            <a:off x="2044200" y="3704650"/>
            <a:ext cx="5055600" cy="4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A Presentation for the CMO of Telecom. Company</a:t>
            </a:r>
            <a:endParaRPr/>
          </a:p>
          <a:p>
            <a:pPr indent="0" lvl="0" marL="0" rtl="0" algn="ctr">
              <a:lnSpc>
                <a:spcPct val="100000"/>
              </a:lnSpc>
              <a:spcBef>
                <a:spcPts val="0"/>
              </a:spcBef>
              <a:spcAft>
                <a:spcPts val="0"/>
              </a:spcAft>
              <a:buSzPts val="1400"/>
              <a:buNone/>
            </a:pPr>
            <a:r>
              <a:rPr lang="en-US"/>
              <a:t>Presenter: Anh Bui</a:t>
            </a:r>
            <a:endParaRPr/>
          </a:p>
        </p:txBody>
      </p:sp>
      <p:cxnSp>
        <p:nvCxnSpPr>
          <p:cNvPr id="87" name="Google Shape;87;p1"/>
          <p:cNvCxnSpPr/>
          <p:nvPr/>
        </p:nvCxnSpPr>
        <p:spPr>
          <a:xfrm>
            <a:off x="3190500" y="2601268"/>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88" name="Google Shape;88;p1"/>
          <p:cNvPicPr preferRelativeResize="0"/>
          <p:nvPr/>
        </p:nvPicPr>
        <p:blipFill rotWithShape="1">
          <a:blip r:embed="rId3">
            <a:alphaModFix/>
          </a:blip>
          <a:srcRect b="0" l="0" r="0" t="0"/>
          <a:stretch/>
        </p:blipFill>
        <p:spPr>
          <a:xfrm>
            <a:off x="3720815" y="2594800"/>
            <a:ext cx="1702370" cy="95758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0"/>
          <p:cNvSpPr txBox="1"/>
          <p:nvPr>
            <p:ph type="title"/>
          </p:nvPr>
        </p:nvSpPr>
        <p:spPr>
          <a:xfrm>
            <a:off x="3760331" y="3550103"/>
            <a:ext cx="4190203"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DATA ANALYSIS</a:t>
            </a:r>
            <a:endParaRPr/>
          </a:p>
        </p:txBody>
      </p:sp>
      <p:sp>
        <p:nvSpPr>
          <p:cNvPr id="255" name="Google Shape;255;p10"/>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US"/>
              <a:t>02</a:t>
            </a:r>
            <a:endParaRPr/>
          </a:p>
        </p:txBody>
      </p:sp>
      <p:cxnSp>
        <p:nvCxnSpPr>
          <p:cNvPr id="256" name="Google Shape;256;p10"/>
          <p:cNvCxnSpPr/>
          <p:nvPr/>
        </p:nvCxnSpPr>
        <p:spPr>
          <a:xfrm>
            <a:off x="3610750" y="3253297"/>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1"/>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Customer Status Overview</a:t>
            </a:r>
            <a:endParaRPr/>
          </a:p>
        </p:txBody>
      </p:sp>
      <p:cxnSp>
        <p:nvCxnSpPr>
          <p:cNvPr id="262" name="Google Shape;262;p11"/>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263" name="Google Shape;263;p11"/>
          <p:cNvSpPr/>
          <p:nvPr/>
        </p:nvSpPr>
        <p:spPr>
          <a:xfrm>
            <a:off x="1077905" y="2739425"/>
            <a:ext cx="1819200" cy="1819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1"/>
          <p:cNvSpPr txBox="1"/>
          <p:nvPr>
            <p:ph idx="4294967295" type="title"/>
          </p:nvPr>
        </p:nvSpPr>
        <p:spPr>
          <a:xfrm>
            <a:off x="695245" y="3082358"/>
            <a:ext cx="2584500" cy="72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200">
                <a:solidFill>
                  <a:schemeClr val="accent6"/>
                </a:solidFill>
              </a:rPr>
              <a:t>26.54%</a:t>
            </a:r>
            <a:endParaRPr sz="3200">
              <a:solidFill>
                <a:schemeClr val="accent6"/>
              </a:solidFill>
            </a:endParaRPr>
          </a:p>
        </p:txBody>
      </p:sp>
      <p:sp>
        <p:nvSpPr>
          <p:cNvPr id="265" name="Google Shape;265;p11"/>
          <p:cNvSpPr txBox="1"/>
          <p:nvPr>
            <p:ph idx="4294967295" type="subTitle"/>
          </p:nvPr>
        </p:nvSpPr>
        <p:spPr>
          <a:xfrm>
            <a:off x="1228345" y="3707257"/>
            <a:ext cx="1518300" cy="63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dk2"/>
              </a:buClr>
              <a:buSzPts val="1800"/>
              <a:buFont typeface="Montserrat"/>
              <a:buNone/>
            </a:pPr>
            <a:r>
              <a:rPr b="0" i="0" lang="en-US" sz="1400" u="none" cap="none" strike="noStrike">
                <a:solidFill>
                  <a:schemeClr val="accent6"/>
                </a:solidFill>
                <a:latin typeface="Montserrat"/>
                <a:ea typeface="Montserrat"/>
                <a:cs typeface="Montserrat"/>
                <a:sym typeface="Montserrat"/>
              </a:rPr>
              <a:t>Churned Customers</a:t>
            </a:r>
            <a:endParaRPr b="0" i="0" sz="1400" u="none" cap="none" strike="noStrike">
              <a:solidFill>
                <a:schemeClr val="accent6"/>
              </a:solidFill>
              <a:latin typeface="Montserrat"/>
              <a:ea typeface="Montserrat"/>
              <a:cs typeface="Montserrat"/>
              <a:sym typeface="Montserrat"/>
            </a:endParaRPr>
          </a:p>
        </p:txBody>
      </p:sp>
      <p:sp>
        <p:nvSpPr>
          <p:cNvPr id="266" name="Google Shape;266;p11"/>
          <p:cNvSpPr/>
          <p:nvPr/>
        </p:nvSpPr>
        <p:spPr>
          <a:xfrm>
            <a:off x="3279750" y="1606525"/>
            <a:ext cx="2584500" cy="25845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1"/>
          <p:cNvSpPr txBox="1"/>
          <p:nvPr>
            <p:ph idx="4294967295" type="title"/>
          </p:nvPr>
        </p:nvSpPr>
        <p:spPr>
          <a:xfrm>
            <a:off x="3279750" y="2158601"/>
            <a:ext cx="2584500" cy="72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4800">
                <a:solidFill>
                  <a:schemeClr val="accent6"/>
                </a:solidFill>
              </a:rPr>
              <a:t>67.02%</a:t>
            </a:r>
            <a:endParaRPr sz="4800">
              <a:solidFill>
                <a:schemeClr val="accent6"/>
              </a:solidFill>
            </a:endParaRPr>
          </a:p>
        </p:txBody>
      </p:sp>
      <p:sp>
        <p:nvSpPr>
          <p:cNvPr id="268" name="Google Shape;268;p11"/>
          <p:cNvSpPr txBox="1"/>
          <p:nvPr>
            <p:ph idx="4294967295" type="subTitle"/>
          </p:nvPr>
        </p:nvSpPr>
        <p:spPr>
          <a:xfrm>
            <a:off x="3662400" y="3005901"/>
            <a:ext cx="1819200" cy="63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dk2"/>
              </a:buClr>
              <a:buSzPts val="1800"/>
              <a:buFont typeface="Montserrat"/>
              <a:buNone/>
            </a:pPr>
            <a:r>
              <a:rPr b="0" i="0" lang="en-US" sz="1400" u="none" cap="none" strike="noStrike">
                <a:solidFill>
                  <a:schemeClr val="accent6"/>
                </a:solidFill>
                <a:latin typeface="Montserrat"/>
                <a:ea typeface="Montserrat"/>
                <a:cs typeface="Montserrat"/>
                <a:sym typeface="Montserrat"/>
              </a:rPr>
              <a:t>Stayed Customers</a:t>
            </a:r>
            <a:endParaRPr b="0" i="0" sz="1400" u="none" cap="none" strike="noStrike">
              <a:solidFill>
                <a:schemeClr val="accent6"/>
              </a:solidFill>
              <a:latin typeface="Montserrat"/>
              <a:ea typeface="Montserrat"/>
              <a:cs typeface="Montserrat"/>
              <a:sym typeface="Montserrat"/>
            </a:endParaRPr>
          </a:p>
        </p:txBody>
      </p:sp>
      <p:sp>
        <p:nvSpPr>
          <p:cNvPr id="269" name="Google Shape;269;p11"/>
          <p:cNvSpPr/>
          <p:nvPr/>
        </p:nvSpPr>
        <p:spPr>
          <a:xfrm>
            <a:off x="6397345" y="1591037"/>
            <a:ext cx="1414864" cy="1414864"/>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1"/>
          <p:cNvSpPr txBox="1"/>
          <p:nvPr>
            <p:ph idx="4294967295" type="title"/>
          </p:nvPr>
        </p:nvSpPr>
        <p:spPr>
          <a:xfrm>
            <a:off x="6397345" y="1793553"/>
            <a:ext cx="1414864" cy="72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chemeClr val="accent6"/>
                </a:solidFill>
              </a:rPr>
              <a:t>6.45%</a:t>
            </a:r>
            <a:endParaRPr>
              <a:solidFill>
                <a:schemeClr val="accent6"/>
              </a:solidFill>
            </a:endParaRPr>
          </a:p>
        </p:txBody>
      </p:sp>
      <p:sp>
        <p:nvSpPr>
          <p:cNvPr id="271" name="Google Shape;271;p11"/>
          <p:cNvSpPr txBox="1"/>
          <p:nvPr>
            <p:ph idx="4294967295" type="subTitle"/>
          </p:nvPr>
        </p:nvSpPr>
        <p:spPr>
          <a:xfrm>
            <a:off x="6293909" y="2247401"/>
            <a:ext cx="1518300" cy="63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chemeClr val="dk2"/>
              </a:buClr>
              <a:buSzPts val="1800"/>
              <a:buFont typeface="Montserrat"/>
              <a:buNone/>
            </a:pPr>
            <a:r>
              <a:rPr b="0" i="0" lang="en-US" sz="1200" u="none" cap="none" strike="noStrike">
                <a:solidFill>
                  <a:schemeClr val="accent6"/>
                </a:solidFill>
                <a:latin typeface="Montserrat"/>
                <a:ea typeface="Montserrat"/>
                <a:cs typeface="Montserrat"/>
                <a:sym typeface="Montserrat"/>
              </a:rPr>
              <a:t>New Joined Customers</a:t>
            </a:r>
            <a:endParaRPr b="0" i="0" sz="1200" u="none" cap="none" strike="noStrike">
              <a:solidFill>
                <a:schemeClr val="accent6"/>
              </a:solidFill>
              <a:latin typeface="Montserrat"/>
              <a:ea typeface="Montserrat"/>
              <a:cs typeface="Montserrat"/>
              <a:sym typeface="Montserrat"/>
            </a:endParaRPr>
          </a:p>
        </p:txBody>
      </p:sp>
      <p:cxnSp>
        <p:nvCxnSpPr>
          <p:cNvPr id="272" name="Google Shape;272;p11"/>
          <p:cNvCxnSpPr>
            <a:stCxn id="269" idx="0"/>
          </p:cNvCxnSpPr>
          <p:nvPr/>
        </p:nvCxnSpPr>
        <p:spPr>
          <a:xfrm rot="10800000">
            <a:off x="7104777" y="137"/>
            <a:ext cx="0" cy="1590900"/>
          </a:xfrm>
          <a:prstGeom prst="straightConnector1">
            <a:avLst/>
          </a:prstGeom>
          <a:noFill/>
          <a:ln cap="flat" cmpd="sng" w="19050">
            <a:solidFill>
              <a:schemeClr val="accent3"/>
            </a:solidFill>
            <a:prstDash val="solid"/>
            <a:round/>
            <a:headEnd len="sm" w="sm" type="none"/>
            <a:tailEnd len="sm" w="sm" type="none"/>
          </a:ln>
        </p:spPr>
      </p:cxnSp>
      <p:cxnSp>
        <p:nvCxnSpPr>
          <p:cNvPr id="273" name="Google Shape;273;p11"/>
          <p:cNvCxnSpPr>
            <a:stCxn id="266" idx="4"/>
          </p:cNvCxnSpPr>
          <p:nvPr/>
        </p:nvCxnSpPr>
        <p:spPr>
          <a:xfrm>
            <a:off x="4572000" y="4191025"/>
            <a:ext cx="0" cy="1362000"/>
          </a:xfrm>
          <a:prstGeom prst="straightConnector1">
            <a:avLst/>
          </a:prstGeom>
          <a:noFill/>
          <a:ln cap="flat" cmpd="sng" w="19050">
            <a:solidFill>
              <a:schemeClr val="accent1"/>
            </a:solidFill>
            <a:prstDash val="solid"/>
            <a:round/>
            <a:headEnd len="sm" w="sm" type="none"/>
            <a:tailEnd len="sm" w="sm" type="none"/>
          </a:ln>
        </p:spPr>
      </p:cxnSp>
      <p:cxnSp>
        <p:nvCxnSpPr>
          <p:cNvPr id="274" name="Google Shape;274;p11"/>
          <p:cNvCxnSpPr>
            <a:stCxn id="263" idx="4"/>
          </p:cNvCxnSpPr>
          <p:nvPr/>
        </p:nvCxnSpPr>
        <p:spPr>
          <a:xfrm>
            <a:off x="1987505" y="4558625"/>
            <a:ext cx="0" cy="7128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2"/>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High Value &amp; Low Value </a:t>
            </a:r>
            <a:br>
              <a:rPr lang="en-US"/>
            </a:br>
            <a:r>
              <a:rPr i="1" lang="en-US" sz="1600"/>
              <a:t>Total Monthly Charge</a:t>
            </a:r>
            <a:endParaRPr i="1"/>
          </a:p>
        </p:txBody>
      </p:sp>
      <p:sp>
        <p:nvSpPr>
          <p:cNvPr id="280" name="Google Shape;280;p12"/>
          <p:cNvSpPr txBox="1"/>
          <p:nvPr>
            <p:ph idx="4294967295" type="body"/>
          </p:nvPr>
        </p:nvSpPr>
        <p:spPr>
          <a:xfrm>
            <a:off x="6341669" y="3524853"/>
            <a:ext cx="1907100" cy="86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US" sz="1200">
                <a:solidFill>
                  <a:schemeClr val="lt1"/>
                </a:solidFill>
              </a:rPr>
              <a:t>The few new accounts that are not at risk appear to be low-value accounts.</a:t>
            </a:r>
            <a:endParaRPr/>
          </a:p>
        </p:txBody>
      </p:sp>
      <p:sp>
        <p:nvSpPr>
          <p:cNvPr id="281" name="Google Shape;281;p12"/>
          <p:cNvSpPr txBox="1"/>
          <p:nvPr>
            <p:ph idx="4294967295" type="body"/>
          </p:nvPr>
        </p:nvSpPr>
        <p:spPr>
          <a:xfrm>
            <a:off x="6596869" y="2652500"/>
            <a:ext cx="1651899" cy="38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US" sz="1200">
                <a:solidFill>
                  <a:schemeClr val="lt1"/>
                </a:solidFill>
              </a:rPr>
              <a:t>High Value</a:t>
            </a:r>
            <a:endParaRPr sz="1200">
              <a:solidFill>
                <a:schemeClr val="lt1"/>
              </a:solidFill>
            </a:endParaRPr>
          </a:p>
        </p:txBody>
      </p:sp>
      <p:sp>
        <p:nvSpPr>
          <p:cNvPr id="282" name="Google Shape;282;p12"/>
          <p:cNvSpPr/>
          <p:nvPr/>
        </p:nvSpPr>
        <p:spPr>
          <a:xfrm>
            <a:off x="6428570" y="2761100"/>
            <a:ext cx="168300" cy="168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2"/>
          <p:cNvSpPr txBox="1"/>
          <p:nvPr>
            <p:ph idx="4294967295" type="body"/>
          </p:nvPr>
        </p:nvSpPr>
        <p:spPr>
          <a:xfrm>
            <a:off x="6596869" y="3100325"/>
            <a:ext cx="1488351" cy="38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US" sz="1200">
                <a:solidFill>
                  <a:schemeClr val="lt1"/>
                </a:solidFill>
              </a:rPr>
              <a:t>Low Value</a:t>
            </a:r>
            <a:endParaRPr sz="1200">
              <a:solidFill>
                <a:schemeClr val="lt1"/>
              </a:solidFill>
            </a:endParaRPr>
          </a:p>
        </p:txBody>
      </p:sp>
      <p:sp>
        <p:nvSpPr>
          <p:cNvPr id="284" name="Google Shape;284;p12"/>
          <p:cNvSpPr/>
          <p:nvPr/>
        </p:nvSpPr>
        <p:spPr>
          <a:xfrm>
            <a:off x="6428570" y="3208925"/>
            <a:ext cx="168300" cy="168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5" name="Google Shape;285;p12"/>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286" name="Google Shape;286;p12"/>
          <p:cNvPicPr preferRelativeResize="0"/>
          <p:nvPr/>
        </p:nvPicPr>
        <p:blipFill rotWithShape="1">
          <a:blip r:embed="rId3">
            <a:alphaModFix/>
          </a:blip>
          <a:srcRect b="0" l="0" r="0" t="0"/>
          <a:stretch/>
        </p:blipFill>
        <p:spPr>
          <a:xfrm>
            <a:off x="938500" y="1618074"/>
            <a:ext cx="4794343" cy="2964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3"/>
          <p:cNvSpPr txBox="1"/>
          <p:nvPr>
            <p:ph type="title"/>
          </p:nvPr>
        </p:nvSpPr>
        <p:spPr>
          <a:xfrm>
            <a:off x="938500" y="445025"/>
            <a:ext cx="47022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High Value</a:t>
            </a:r>
            <a:br>
              <a:rPr lang="en-US"/>
            </a:br>
            <a:r>
              <a:rPr i="1" lang="en-US" sz="1600"/>
              <a:t>AVG Total Monthly Charge</a:t>
            </a:r>
            <a:endParaRPr i="1"/>
          </a:p>
        </p:txBody>
      </p:sp>
      <p:sp>
        <p:nvSpPr>
          <p:cNvPr id="292" name="Google Shape;292;p13"/>
          <p:cNvSpPr txBox="1"/>
          <p:nvPr>
            <p:ph idx="4294967295" type="body"/>
          </p:nvPr>
        </p:nvSpPr>
        <p:spPr>
          <a:xfrm>
            <a:off x="6137132" y="1792305"/>
            <a:ext cx="1907100" cy="251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US" sz="1400">
                <a:solidFill>
                  <a:schemeClr val="lt2"/>
                </a:solidFill>
              </a:rPr>
              <a:t>Churned accounts &amp; </a:t>
            </a:r>
            <a:r>
              <a:rPr b="1" lang="en-US" sz="1400">
                <a:solidFill>
                  <a:srgbClr val="FFFF00"/>
                </a:solidFill>
              </a:rPr>
              <a:t>Joined @ Risk </a:t>
            </a:r>
            <a:r>
              <a:rPr lang="en-US" sz="1400">
                <a:solidFill>
                  <a:schemeClr val="lt1"/>
                </a:solidFill>
              </a:rPr>
              <a:t>have higher monthly charges than the total average, regardless of their value.</a:t>
            </a:r>
            <a:endParaRPr/>
          </a:p>
          <a:p>
            <a:pPr indent="0" lvl="0" marL="0" rtl="0" algn="l">
              <a:lnSpc>
                <a:spcPct val="100000"/>
              </a:lnSpc>
              <a:spcBef>
                <a:spcPts val="1600"/>
              </a:spcBef>
              <a:spcAft>
                <a:spcPts val="1600"/>
              </a:spcAft>
              <a:buSzPts val="1800"/>
              <a:buNone/>
            </a:pPr>
            <a:r>
              <a:t/>
            </a:r>
            <a:endParaRPr sz="1400">
              <a:solidFill>
                <a:schemeClr val="lt1"/>
              </a:solidFill>
            </a:endParaRPr>
          </a:p>
        </p:txBody>
      </p:sp>
      <p:cxnSp>
        <p:nvCxnSpPr>
          <p:cNvPr id="293" name="Google Shape;293;p13"/>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294" name="Google Shape;294;p13"/>
          <p:cNvPicPr preferRelativeResize="0"/>
          <p:nvPr/>
        </p:nvPicPr>
        <p:blipFill rotWithShape="1">
          <a:blip r:embed="rId3">
            <a:alphaModFix/>
          </a:blip>
          <a:srcRect b="0" l="0" r="0" t="0"/>
          <a:stretch/>
        </p:blipFill>
        <p:spPr>
          <a:xfrm>
            <a:off x="938500" y="1553546"/>
            <a:ext cx="4968744" cy="30723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4"/>
          <p:cNvSpPr txBox="1"/>
          <p:nvPr>
            <p:ph type="title"/>
          </p:nvPr>
        </p:nvSpPr>
        <p:spPr>
          <a:xfrm>
            <a:off x="938499" y="445025"/>
            <a:ext cx="7004497" cy="52394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Splitting Churned, Stayed Customers</a:t>
            </a:r>
            <a:endParaRPr/>
          </a:p>
        </p:txBody>
      </p:sp>
      <p:sp>
        <p:nvSpPr>
          <p:cNvPr id="300" name="Google Shape;300;p14"/>
          <p:cNvSpPr txBox="1"/>
          <p:nvPr>
            <p:ph idx="1" type="body"/>
          </p:nvPr>
        </p:nvSpPr>
        <p:spPr>
          <a:xfrm>
            <a:off x="5743677" y="1137248"/>
            <a:ext cx="2861237" cy="241116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solidFill>
                  <a:schemeClr val="lt1"/>
                </a:solidFill>
              </a:rPr>
              <a:t>Further analysis shows that many </a:t>
            </a:r>
            <a:r>
              <a:rPr b="1" lang="en-US" sz="1600">
                <a:solidFill>
                  <a:srgbClr val="8BBBFF"/>
                </a:solidFill>
              </a:rPr>
              <a:t>high- and low-value customers </a:t>
            </a:r>
            <a:r>
              <a:rPr lang="en-US" sz="1600">
                <a:solidFill>
                  <a:schemeClr val="lt1"/>
                </a:solidFill>
              </a:rPr>
              <a:t>who are still using the service have similar characteristics to </a:t>
            </a:r>
            <a:r>
              <a:rPr b="1" lang="en-US" sz="1600">
                <a:solidFill>
                  <a:schemeClr val="lt2"/>
                </a:solidFill>
              </a:rPr>
              <a:t>churned accounts</a:t>
            </a:r>
            <a:r>
              <a:rPr lang="en-US" sz="1600">
                <a:solidFill>
                  <a:schemeClr val="lt1"/>
                </a:solidFill>
              </a:rPr>
              <a:t>, and are therefore at </a:t>
            </a:r>
            <a:r>
              <a:rPr b="1" lang="en-US" sz="1600">
                <a:solidFill>
                  <a:schemeClr val="lt2"/>
                </a:solidFill>
              </a:rPr>
              <a:t>risk of churning</a:t>
            </a:r>
            <a:r>
              <a:rPr lang="en-US" sz="1600">
                <a:solidFill>
                  <a:schemeClr val="lt1"/>
                </a:solidFill>
              </a:rPr>
              <a:t>.</a:t>
            </a:r>
            <a:endParaRPr/>
          </a:p>
        </p:txBody>
      </p:sp>
      <p:cxnSp>
        <p:nvCxnSpPr>
          <p:cNvPr id="301" name="Google Shape;301;p14"/>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302" name="Google Shape;302;p14"/>
          <p:cNvPicPr preferRelativeResize="0"/>
          <p:nvPr/>
        </p:nvPicPr>
        <p:blipFill rotWithShape="1">
          <a:blip r:embed="rId3">
            <a:alphaModFix/>
          </a:blip>
          <a:srcRect b="0" l="0" r="0" t="0"/>
          <a:stretch/>
        </p:blipFill>
        <p:spPr>
          <a:xfrm>
            <a:off x="1026199" y="1148643"/>
            <a:ext cx="4152087" cy="35498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5"/>
          <p:cNvSpPr txBox="1"/>
          <p:nvPr>
            <p:ph type="title"/>
          </p:nvPr>
        </p:nvSpPr>
        <p:spPr>
          <a:xfrm>
            <a:off x="938499" y="445025"/>
            <a:ext cx="7004497" cy="52394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and Joined</a:t>
            </a:r>
            <a:endParaRPr b="1"/>
          </a:p>
        </p:txBody>
      </p:sp>
      <p:sp>
        <p:nvSpPr>
          <p:cNvPr id="308" name="Google Shape;308;p15"/>
          <p:cNvSpPr txBox="1"/>
          <p:nvPr>
            <p:ph idx="1" type="body"/>
          </p:nvPr>
        </p:nvSpPr>
        <p:spPr>
          <a:xfrm>
            <a:off x="977081" y="1098853"/>
            <a:ext cx="2861237" cy="178631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600">
                <a:solidFill>
                  <a:schemeClr val="lt1"/>
                </a:solidFill>
              </a:rPr>
              <a:t>Most </a:t>
            </a:r>
            <a:r>
              <a:rPr b="1" lang="en-US" sz="1600">
                <a:solidFill>
                  <a:srgbClr val="197EFE"/>
                </a:solidFill>
              </a:rPr>
              <a:t>new accounts</a:t>
            </a:r>
            <a:r>
              <a:rPr lang="en-US" sz="1600">
                <a:solidFill>
                  <a:schemeClr val="lt1"/>
                </a:solidFill>
              </a:rPr>
              <a:t> also have </a:t>
            </a:r>
            <a:r>
              <a:rPr b="1" lang="en-US" sz="1600">
                <a:solidFill>
                  <a:schemeClr val="lt2"/>
                </a:solidFill>
              </a:rPr>
              <a:t>similar characteristics to churned accounts</a:t>
            </a:r>
            <a:r>
              <a:rPr lang="en-US" sz="1600">
                <a:solidFill>
                  <a:schemeClr val="lt1"/>
                </a:solidFill>
              </a:rPr>
              <a:t>, and are therefore at risk of churning. </a:t>
            </a:r>
            <a:endParaRPr/>
          </a:p>
        </p:txBody>
      </p:sp>
      <p:cxnSp>
        <p:nvCxnSpPr>
          <p:cNvPr id="309" name="Google Shape;309;p15"/>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310" name="Google Shape;310;p15"/>
          <p:cNvPicPr preferRelativeResize="0"/>
          <p:nvPr/>
        </p:nvPicPr>
        <p:blipFill rotWithShape="1">
          <a:blip r:embed="rId3">
            <a:alphaModFix/>
          </a:blip>
          <a:srcRect b="0" l="0" r="0" t="0"/>
          <a:stretch/>
        </p:blipFill>
        <p:spPr>
          <a:xfrm>
            <a:off x="4651968" y="1098853"/>
            <a:ext cx="3514703" cy="3299077"/>
          </a:xfrm>
          <a:prstGeom prst="rect">
            <a:avLst/>
          </a:prstGeom>
          <a:noFill/>
          <a:ln>
            <a:noFill/>
          </a:ln>
        </p:spPr>
      </p:pic>
      <p:sp>
        <p:nvSpPr>
          <p:cNvPr id="311" name="Google Shape;311;p15"/>
          <p:cNvSpPr txBox="1"/>
          <p:nvPr/>
        </p:nvSpPr>
        <p:spPr>
          <a:xfrm>
            <a:off x="977080" y="3575713"/>
            <a:ext cx="2861237" cy="95898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Montserrat"/>
              <a:buNone/>
            </a:pPr>
            <a:r>
              <a:rPr b="0" i="0" lang="en-US" sz="1600" u="none" cap="none" strike="noStrike">
                <a:solidFill>
                  <a:schemeClr val="lt1"/>
                </a:solidFill>
                <a:latin typeface="Montserrat"/>
                <a:ea typeface="Montserrat"/>
                <a:cs typeface="Montserrat"/>
                <a:sym typeface="Montserrat"/>
              </a:rPr>
              <a:t>The few </a:t>
            </a:r>
            <a:r>
              <a:rPr b="1" i="0" lang="en-US" sz="1600" u="none" cap="none" strike="noStrike">
                <a:solidFill>
                  <a:srgbClr val="197EFE"/>
                </a:solidFill>
                <a:latin typeface="Montserrat"/>
                <a:ea typeface="Montserrat"/>
                <a:cs typeface="Montserrat"/>
                <a:sym typeface="Montserrat"/>
              </a:rPr>
              <a:t>new accounts </a:t>
            </a:r>
            <a:r>
              <a:rPr b="0" i="0" lang="en-US" sz="1600" u="none" cap="none" strike="noStrike">
                <a:solidFill>
                  <a:schemeClr val="lt1"/>
                </a:solidFill>
                <a:latin typeface="Montserrat"/>
                <a:ea typeface="Montserrat"/>
                <a:cs typeface="Montserrat"/>
                <a:sym typeface="Montserrat"/>
              </a:rPr>
              <a:t>that are not at risk appear to be low-value accounts.</a:t>
            </a:r>
            <a:endParaRPr/>
          </a:p>
        </p:txBody>
      </p:sp>
      <p:cxnSp>
        <p:nvCxnSpPr>
          <p:cNvPr id="312" name="Google Shape;312;p15"/>
          <p:cNvCxnSpPr>
            <a:stCxn id="311" idx="2"/>
          </p:cNvCxnSpPr>
          <p:nvPr/>
        </p:nvCxnSpPr>
        <p:spPr>
          <a:xfrm>
            <a:off x="2407699" y="4534701"/>
            <a:ext cx="4997400" cy="0"/>
          </a:xfrm>
          <a:prstGeom prst="straightConnector1">
            <a:avLst/>
          </a:prstGeom>
          <a:noFill/>
          <a:ln cap="flat" cmpd="sng" w="9525">
            <a:solidFill>
              <a:srgbClr val="FDA739"/>
            </a:solidFill>
            <a:prstDash val="solid"/>
            <a:round/>
            <a:headEnd len="sm" w="sm" type="none"/>
            <a:tailEnd len="sm" w="sm" type="none"/>
          </a:ln>
        </p:spPr>
      </p:cxnSp>
      <p:cxnSp>
        <p:nvCxnSpPr>
          <p:cNvPr id="313" name="Google Shape;313;p15"/>
          <p:cNvCxnSpPr/>
          <p:nvPr/>
        </p:nvCxnSpPr>
        <p:spPr>
          <a:xfrm>
            <a:off x="7405007" y="3731079"/>
            <a:ext cx="0" cy="803622"/>
          </a:xfrm>
          <a:prstGeom prst="straightConnector1">
            <a:avLst/>
          </a:prstGeom>
          <a:noFill/>
          <a:ln cap="flat" cmpd="sng" w="9525">
            <a:solidFill>
              <a:srgbClr val="FDA739"/>
            </a:solidFill>
            <a:prstDash val="solid"/>
            <a:round/>
            <a:headEnd len="sm" w="sm" type="none"/>
            <a:tailEnd len="sm" w="sm" type="none"/>
          </a:ln>
        </p:spPr>
      </p:cxnSp>
      <p:cxnSp>
        <p:nvCxnSpPr>
          <p:cNvPr id="314" name="Google Shape;314;p15"/>
          <p:cNvCxnSpPr/>
          <p:nvPr/>
        </p:nvCxnSpPr>
        <p:spPr>
          <a:xfrm>
            <a:off x="2310493" y="2762699"/>
            <a:ext cx="2898322" cy="0"/>
          </a:xfrm>
          <a:prstGeom prst="straightConnector1">
            <a:avLst/>
          </a:prstGeom>
          <a:noFill/>
          <a:ln cap="flat" cmpd="sng" w="9525">
            <a:solidFill>
              <a:srgbClr val="FDA739"/>
            </a:solidFill>
            <a:prstDash val="solid"/>
            <a:round/>
            <a:headEnd len="sm" w="sm" type="none"/>
            <a:tailEnd len="sm" w="sm" type="none"/>
          </a:ln>
        </p:spPr>
      </p:cxnSp>
      <p:cxnSp>
        <p:nvCxnSpPr>
          <p:cNvPr id="315" name="Google Shape;315;p15"/>
          <p:cNvCxnSpPr/>
          <p:nvPr/>
        </p:nvCxnSpPr>
        <p:spPr>
          <a:xfrm rot="10800000">
            <a:off x="2302328" y="2571750"/>
            <a:ext cx="0" cy="187779"/>
          </a:xfrm>
          <a:prstGeom prst="straightConnector1">
            <a:avLst/>
          </a:prstGeom>
          <a:noFill/>
          <a:ln cap="flat" cmpd="sng" w="9525">
            <a:solidFill>
              <a:srgbClr val="FDA739"/>
            </a:solidFill>
            <a:prstDash val="solid"/>
            <a:round/>
            <a:headEnd len="sm" w="sm" type="none"/>
            <a:tailEnd len="sm" w="sm" type="none"/>
          </a:ln>
        </p:spPr>
      </p:cxnSp>
      <p:cxnSp>
        <p:nvCxnSpPr>
          <p:cNvPr id="316" name="Google Shape;316;p15"/>
          <p:cNvCxnSpPr/>
          <p:nvPr/>
        </p:nvCxnSpPr>
        <p:spPr>
          <a:xfrm rot="10800000">
            <a:off x="2413908" y="4357003"/>
            <a:ext cx="0" cy="187779"/>
          </a:xfrm>
          <a:prstGeom prst="straightConnector1">
            <a:avLst/>
          </a:prstGeom>
          <a:noFill/>
          <a:ln cap="flat" cmpd="sng" w="9525">
            <a:solidFill>
              <a:srgbClr val="FDA739"/>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6"/>
          <p:cNvSpPr txBox="1"/>
          <p:nvPr/>
        </p:nvSpPr>
        <p:spPr>
          <a:xfrm>
            <a:off x="501131" y="210736"/>
            <a:ext cx="6597000" cy="98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400"/>
              <a:buFont typeface="Montserrat ExtraBold"/>
              <a:buNone/>
            </a:pPr>
            <a:r>
              <a:rPr b="0" i="0" lang="en-US" sz="2000" u="none" cap="none" strike="noStrike">
                <a:solidFill>
                  <a:schemeClr val="accent1"/>
                </a:solidFill>
                <a:latin typeface="Montserrat ExtraBold"/>
                <a:ea typeface="Montserrat ExtraBold"/>
                <a:cs typeface="Montserrat ExtraBold"/>
                <a:sym typeface="Montserrat ExtraBold"/>
              </a:rPr>
              <a:t>THE TOP 10 CHURN CUSTOMER </a:t>
            </a:r>
            <a:br>
              <a:rPr b="0" i="0" lang="en-US" sz="2000" u="none" cap="none" strike="noStrike">
                <a:solidFill>
                  <a:schemeClr val="accent1"/>
                </a:solidFill>
                <a:latin typeface="Montserrat ExtraBold"/>
                <a:ea typeface="Montserrat ExtraBold"/>
                <a:cs typeface="Montserrat ExtraBold"/>
                <a:sym typeface="Montserrat ExtraBold"/>
              </a:rPr>
            </a:br>
            <a:r>
              <a:rPr b="0" i="0" lang="en-US" sz="2000" u="none" cap="none" strike="noStrike">
                <a:solidFill>
                  <a:schemeClr val="accent1"/>
                </a:solidFill>
                <a:latin typeface="Montserrat ExtraBold"/>
                <a:ea typeface="Montserrat ExtraBold"/>
                <a:cs typeface="Montserrat ExtraBold"/>
                <a:sym typeface="Montserrat ExtraBold"/>
              </a:rPr>
              <a:t>PROFILE CHARACTERISTICS</a:t>
            </a:r>
            <a:endParaRPr/>
          </a:p>
        </p:txBody>
      </p:sp>
      <p:sp>
        <p:nvSpPr>
          <p:cNvPr id="322" name="Google Shape;322;p16"/>
          <p:cNvSpPr txBox="1"/>
          <p:nvPr/>
        </p:nvSpPr>
        <p:spPr>
          <a:xfrm>
            <a:off x="5220089" y="2263134"/>
            <a:ext cx="3196226" cy="253691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Montserrat"/>
              <a:buNone/>
            </a:pPr>
            <a:r>
              <a:rPr b="1" i="0" lang="en-US" sz="1600" u="none" cap="none" strike="noStrike">
                <a:solidFill>
                  <a:schemeClr val="lt2"/>
                </a:solidFill>
                <a:latin typeface="Montserrat"/>
                <a:ea typeface="Montserrat"/>
                <a:cs typeface="Montserrat"/>
                <a:sym typeface="Montserrat"/>
              </a:rPr>
              <a:t>Key Churned Factors</a:t>
            </a:r>
            <a:endParaRPr/>
          </a:p>
          <a:p>
            <a:pPr indent="0" lvl="0" marL="0" marR="0" rtl="0" algn="l">
              <a:lnSpc>
                <a:spcPct val="100000"/>
              </a:lnSpc>
              <a:spcBef>
                <a:spcPts val="0"/>
              </a:spcBef>
              <a:spcAft>
                <a:spcPts val="0"/>
              </a:spcAft>
              <a:buClr>
                <a:schemeClr val="lt1"/>
              </a:buClr>
              <a:buSzPts val="1400"/>
              <a:buFont typeface="Montserrat"/>
              <a:buNone/>
            </a:pPr>
            <a:r>
              <a:t/>
            </a:r>
            <a:endParaRPr b="0" i="0" sz="12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1400"/>
              <a:buFont typeface="Montserrat"/>
              <a:buNone/>
            </a:pPr>
            <a:r>
              <a:rPr b="0" i="0" lang="en-US" sz="1200" u="none" cap="none" strike="noStrike">
                <a:solidFill>
                  <a:schemeClr val="lt1"/>
                </a:solidFill>
                <a:latin typeface="Montserrat"/>
                <a:ea typeface="Montserrat"/>
                <a:cs typeface="Montserrat"/>
                <a:sym typeface="Montserrat"/>
              </a:rPr>
              <a:t>Churn customer profiles typically show low-commitment, transitional customers with: </a:t>
            </a:r>
            <a:endParaRPr/>
          </a:p>
          <a:p>
            <a:pPr indent="0" lvl="0" marL="0" marR="0" rtl="0" algn="l">
              <a:lnSpc>
                <a:spcPct val="100000"/>
              </a:lnSpc>
              <a:spcBef>
                <a:spcPts val="0"/>
              </a:spcBef>
              <a:spcAft>
                <a:spcPts val="0"/>
              </a:spcAft>
              <a:buClr>
                <a:schemeClr val="lt1"/>
              </a:buClr>
              <a:buSzPts val="1400"/>
              <a:buFont typeface="Montserrat"/>
              <a:buNone/>
            </a:pPr>
            <a:r>
              <a:rPr b="0" i="0" lang="en-US" sz="1200" u="none" cap="none" strike="noStrike">
                <a:solidFill>
                  <a:schemeClr val="lt1"/>
                </a:solidFill>
                <a:latin typeface="Montserrat"/>
                <a:ea typeface="Montserrat"/>
                <a:cs typeface="Montserrat"/>
                <a:sym typeface="Montserrat"/>
              </a:rPr>
              <a:t>Month-to-month billing, limited add-ons, </a:t>
            </a:r>
            <a:r>
              <a:rPr b="1" i="0" lang="en-US" sz="1200" u="sng" cap="none" strike="noStrike">
                <a:solidFill>
                  <a:schemeClr val="lt1"/>
                </a:solidFill>
                <a:latin typeface="Montserrat"/>
                <a:ea typeface="Montserrat"/>
                <a:cs typeface="Montserrat"/>
                <a:sym typeface="Montserrat"/>
              </a:rPr>
              <a:t>no offers</a:t>
            </a:r>
            <a:r>
              <a:rPr b="0" i="0" lang="en-US" sz="1200" u="none" cap="none" strike="noStrike">
                <a:solidFill>
                  <a:schemeClr val="lt1"/>
                </a:solidFill>
                <a:latin typeface="Montserrat"/>
                <a:ea typeface="Montserrat"/>
                <a:cs typeface="Montserrat"/>
                <a:sym typeface="Montserrat"/>
              </a:rPr>
              <a:t>, and fiber optic internet. </a:t>
            </a:r>
            <a:endParaRPr/>
          </a:p>
          <a:p>
            <a:pPr indent="0" lvl="0" marL="0" marR="0" rtl="0" algn="l">
              <a:lnSpc>
                <a:spcPct val="100000"/>
              </a:lnSpc>
              <a:spcBef>
                <a:spcPts val="0"/>
              </a:spcBef>
              <a:spcAft>
                <a:spcPts val="0"/>
              </a:spcAft>
              <a:buClr>
                <a:schemeClr val="lt1"/>
              </a:buClr>
              <a:buSzPts val="1400"/>
              <a:buFont typeface="Montserrat"/>
              <a:buNone/>
            </a:pPr>
            <a:r>
              <a:t/>
            </a:r>
            <a:endParaRPr b="0" i="0" sz="12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1400"/>
              <a:buFont typeface="Montserrat"/>
              <a:buNone/>
            </a:pPr>
            <a:r>
              <a:rPr b="0" i="0" lang="en-US" sz="1200" u="none" cap="none" strike="noStrike">
                <a:solidFill>
                  <a:schemeClr val="lt1"/>
                </a:solidFill>
                <a:latin typeface="Montserrat"/>
                <a:ea typeface="Montserrat"/>
                <a:cs typeface="Montserrat"/>
                <a:sym typeface="Montserrat"/>
              </a:rPr>
              <a:t>This lack of "stickiness" or incentive to stay is a major factor in churn.</a:t>
            </a:r>
            <a:endParaRPr/>
          </a:p>
        </p:txBody>
      </p:sp>
      <p:cxnSp>
        <p:nvCxnSpPr>
          <p:cNvPr id="323" name="Google Shape;323;p16"/>
          <p:cNvCxnSpPr/>
          <p:nvPr/>
        </p:nvCxnSpPr>
        <p:spPr>
          <a:xfrm>
            <a:off x="625538" y="104701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graphicFrame>
        <p:nvGraphicFramePr>
          <p:cNvPr id="324" name="Google Shape;324;p16"/>
          <p:cNvGraphicFramePr/>
          <p:nvPr/>
        </p:nvGraphicFramePr>
        <p:xfrm>
          <a:off x="401275" y="1627200"/>
          <a:ext cx="4693200" cy="2904900"/>
        </p:xfrm>
        <a:graphic>
          <a:graphicData uri="http://schemas.openxmlformats.org/drawingml/2006/chart">
            <c:chart r:id="rId3"/>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7"/>
          <p:cNvSpPr txBox="1"/>
          <p:nvPr>
            <p:ph type="title"/>
          </p:nvPr>
        </p:nvSpPr>
        <p:spPr>
          <a:xfrm>
            <a:off x="343416" y="1480406"/>
            <a:ext cx="3403775" cy="51581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US"/>
              <a:t>More Factor to Risk</a:t>
            </a:r>
            <a:endParaRPr/>
          </a:p>
        </p:txBody>
      </p:sp>
      <p:sp>
        <p:nvSpPr>
          <p:cNvPr id="330" name="Google Shape;330;p17"/>
          <p:cNvSpPr txBox="1"/>
          <p:nvPr>
            <p:ph idx="1" type="body"/>
          </p:nvPr>
        </p:nvSpPr>
        <p:spPr>
          <a:xfrm>
            <a:off x="343415" y="1889455"/>
            <a:ext cx="3304245" cy="189991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a:t>Customers joined </a:t>
            </a:r>
            <a:r>
              <a:rPr lang="en-US"/>
              <a:t>accepted</a:t>
            </a:r>
            <a:r>
              <a:rPr lang="en-US"/>
              <a:t> Offer E or no offer at all. </a:t>
            </a:r>
            <a:endParaRPr/>
          </a:p>
          <a:p>
            <a:pPr indent="0" lvl="0" marL="0" rtl="0" algn="l">
              <a:lnSpc>
                <a:spcPct val="100000"/>
              </a:lnSpc>
              <a:spcBef>
                <a:spcPts val="1600"/>
              </a:spcBef>
              <a:spcAft>
                <a:spcPts val="1600"/>
              </a:spcAft>
              <a:buSzPts val="1600"/>
              <a:buNone/>
            </a:pPr>
            <a:r>
              <a:rPr lang="en-US"/>
              <a:t>But look at the Churned customer, </a:t>
            </a:r>
            <a:r>
              <a:rPr b="1" lang="en-US"/>
              <a:t>customers with Offer E are likely to churn than others.</a:t>
            </a:r>
            <a:endParaRPr/>
          </a:p>
        </p:txBody>
      </p:sp>
      <p:cxnSp>
        <p:nvCxnSpPr>
          <p:cNvPr id="331" name="Google Shape;331;p17"/>
          <p:cNvCxnSpPr/>
          <p:nvPr/>
        </p:nvCxnSpPr>
        <p:spPr>
          <a:xfrm>
            <a:off x="3759765" y="1599674"/>
            <a:ext cx="0" cy="21897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pic>
        <p:nvPicPr>
          <p:cNvPr id="332" name="Google Shape;332;p17"/>
          <p:cNvPicPr preferRelativeResize="0"/>
          <p:nvPr/>
        </p:nvPicPr>
        <p:blipFill rotWithShape="1">
          <a:blip r:embed="rId3">
            <a:alphaModFix/>
          </a:blip>
          <a:srcRect b="0" l="0" r="0" t="0"/>
          <a:stretch/>
        </p:blipFill>
        <p:spPr>
          <a:xfrm>
            <a:off x="3945697" y="1599674"/>
            <a:ext cx="5029338" cy="2189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8"/>
          <p:cNvSpPr txBox="1"/>
          <p:nvPr>
            <p:ph type="title"/>
          </p:nvPr>
        </p:nvSpPr>
        <p:spPr>
          <a:xfrm>
            <a:off x="3760331" y="3441815"/>
            <a:ext cx="4190203"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sz="2800"/>
              <a:t>RECOMMENDATION</a:t>
            </a:r>
            <a:endParaRPr/>
          </a:p>
        </p:txBody>
      </p:sp>
      <p:sp>
        <p:nvSpPr>
          <p:cNvPr id="338" name="Google Shape;338;p18"/>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US"/>
              <a:t>03</a:t>
            </a:r>
            <a:endParaRPr/>
          </a:p>
        </p:txBody>
      </p:sp>
      <p:cxnSp>
        <p:nvCxnSpPr>
          <p:cNvPr id="339" name="Google Shape;339;p18"/>
          <p:cNvCxnSpPr/>
          <p:nvPr/>
        </p:nvCxnSpPr>
        <p:spPr>
          <a:xfrm>
            <a:off x="3610750" y="3253297"/>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9"/>
          <p:cNvSpPr txBox="1"/>
          <p:nvPr>
            <p:ph type="title"/>
          </p:nvPr>
        </p:nvSpPr>
        <p:spPr>
          <a:xfrm>
            <a:off x="938500" y="445025"/>
            <a:ext cx="50436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Key Recommendation</a:t>
            </a:r>
            <a:endParaRPr/>
          </a:p>
        </p:txBody>
      </p:sp>
      <p:sp>
        <p:nvSpPr>
          <p:cNvPr id="345" name="Google Shape;345;p19"/>
          <p:cNvSpPr txBox="1"/>
          <p:nvPr>
            <p:ph idx="1" type="subTitle"/>
          </p:nvPr>
        </p:nvSpPr>
        <p:spPr>
          <a:xfrm>
            <a:off x="1338238" y="1639611"/>
            <a:ext cx="2727600" cy="1155824"/>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600"/>
              <a:buNone/>
            </a:pPr>
            <a:r>
              <a:rPr lang="en-US"/>
              <a:t>Offer incentives to move to a yearly contract or create a new quarterly contract.</a:t>
            </a:r>
            <a:endParaRPr/>
          </a:p>
        </p:txBody>
      </p:sp>
      <p:sp>
        <p:nvSpPr>
          <p:cNvPr id="346" name="Google Shape;346;p19"/>
          <p:cNvSpPr txBox="1"/>
          <p:nvPr>
            <p:ph idx="4" type="subTitle"/>
          </p:nvPr>
        </p:nvSpPr>
        <p:spPr>
          <a:xfrm>
            <a:off x="782055" y="3342175"/>
            <a:ext cx="3283783" cy="1188893"/>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600"/>
              <a:buNone/>
            </a:pPr>
            <a:r>
              <a:rPr lang="en-US"/>
              <a:t>Examine issues associated with the Fiber Optic network to see if performance issues are resulting in poor customer experiences.</a:t>
            </a:r>
            <a:endParaRPr/>
          </a:p>
        </p:txBody>
      </p:sp>
      <p:sp>
        <p:nvSpPr>
          <p:cNvPr id="347" name="Google Shape;347;p19"/>
          <p:cNvSpPr txBox="1"/>
          <p:nvPr>
            <p:ph idx="6" type="subTitle"/>
          </p:nvPr>
        </p:nvSpPr>
        <p:spPr>
          <a:xfrm>
            <a:off x="5078163" y="1549739"/>
            <a:ext cx="2727600" cy="115582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a:t>Offer incentives to add additional services (security, streaming, etc.) by bundling them at reduced rates.</a:t>
            </a:r>
            <a:endParaRPr/>
          </a:p>
        </p:txBody>
      </p:sp>
      <p:sp>
        <p:nvSpPr>
          <p:cNvPr id="348" name="Google Shape;348;p19"/>
          <p:cNvSpPr txBox="1"/>
          <p:nvPr>
            <p:ph idx="8" type="subTitle"/>
          </p:nvPr>
        </p:nvSpPr>
        <p:spPr>
          <a:xfrm>
            <a:off x="5078163" y="3342175"/>
            <a:ext cx="2727600" cy="171108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a:t>Offer E is an issue. Check again with Offer E. Postponing this offer or giving other offer instead.</a:t>
            </a:r>
            <a:endParaRPr/>
          </a:p>
        </p:txBody>
      </p:sp>
      <p:cxnSp>
        <p:nvCxnSpPr>
          <p:cNvPr id="349" name="Google Shape;349;p19"/>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cxnSp>
        <p:nvCxnSpPr>
          <p:cNvPr id="350" name="Google Shape;350;p19"/>
          <p:cNvCxnSpPr/>
          <p:nvPr/>
        </p:nvCxnSpPr>
        <p:spPr>
          <a:xfrm>
            <a:off x="1348500" y="3048622"/>
            <a:ext cx="6447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cxnSp>
        <p:nvCxnSpPr>
          <p:cNvPr id="351" name="Google Shape;351;p19"/>
          <p:cNvCxnSpPr/>
          <p:nvPr/>
        </p:nvCxnSpPr>
        <p:spPr>
          <a:xfrm>
            <a:off x="4572000" y="1566172"/>
            <a:ext cx="0" cy="2964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938500" y="445025"/>
            <a:ext cx="57357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TALBE OF CONTENTS</a:t>
            </a:r>
            <a:endParaRPr/>
          </a:p>
        </p:txBody>
      </p:sp>
      <p:sp>
        <p:nvSpPr>
          <p:cNvPr id="94" name="Google Shape;94;p2"/>
          <p:cNvSpPr txBox="1"/>
          <p:nvPr>
            <p:ph idx="1" type="body"/>
          </p:nvPr>
        </p:nvSpPr>
        <p:spPr>
          <a:xfrm>
            <a:off x="938500" y="1246025"/>
            <a:ext cx="3633500" cy="303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50"/>
              <a:buNone/>
            </a:pPr>
            <a:r>
              <a:rPr b="1" lang="en-US"/>
              <a:t>Introduction</a:t>
            </a:r>
            <a:endParaRPr/>
          </a:p>
          <a:p>
            <a:pPr indent="-171450" lvl="0" marL="171450" rtl="0" algn="l">
              <a:lnSpc>
                <a:spcPct val="100000"/>
              </a:lnSpc>
              <a:spcBef>
                <a:spcPts val="1600"/>
              </a:spcBef>
              <a:spcAft>
                <a:spcPts val="0"/>
              </a:spcAft>
              <a:buSzPts val="1150"/>
              <a:buFont typeface="Noto Sans Symbols"/>
              <a:buChar char="▪"/>
            </a:pPr>
            <a:r>
              <a:rPr lang="en-US"/>
              <a:t>Context</a:t>
            </a:r>
            <a:endParaRPr/>
          </a:p>
          <a:p>
            <a:pPr indent="-171450" lvl="0" marL="171450" rtl="0" algn="l">
              <a:lnSpc>
                <a:spcPct val="100000"/>
              </a:lnSpc>
              <a:spcBef>
                <a:spcPts val="1600"/>
              </a:spcBef>
              <a:spcAft>
                <a:spcPts val="0"/>
              </a:spcAft>
              <a:buSzPts val="1150"/>
              <a:buFont typeface="Noto Sans Symbols"/>
              <a:buChar char="▪"/>
            </a:pPr>
            <a:r>
              <a:rPr lang="en-US"/>
              <a:t>Business Understanding</a:t>
            </a:r>
            <a:endParaRPr/>
          </a:p>
          <a:p>
            <a:pPr indent="-171450" lvl="0" marL="171450" rtl="0" algn="l">
              <a:lnSpc>
                <a:spcPct val="100000"/>
              </a:lnSpc>
              <a:spcBef>
                <a:spcPts val="1600"/>
              </a:spcBef>
              <a:spcAft>
                <a:spcPts val="0"/>
              </a:spcAft>
              <a:buSzPts val="1150"/>
              <a:buFont typeface="Noto Sans Symbols"/>
              <a:buChar char="▪"/>
            </a:pPr>
            <a:r>
              <a:rPr lang="en-US"/>
              <a:t>Data Information</a:t>
            </a:r>
            <a:endParaRPr/>
          </a:p>
          <a:p>
            <a:pPr indent="-171450" lvl="0" marL="171450" rtl="0" algn="l">
              <a:lnSpc>
                <a:spcPct val="100000"/>
              </a:lnSpc>
              <a:spcBef>
                <a:spcPts val="1600"/>
              </a:spcBef>
              <a:spcAft>
                <a:spcPts val="0"/>
              </a:spcAft>
              <a:buSzPts val="1150"/>
              <a:buFont typeface="Noto Sans Symbols"/>
              <a:buChar char="▪"/>
            </a:pPr>
            <a:r>
              <a:rPr lang="en-US"/>
              <a:t>Cleaning data</a:t>
            </a:r>
            <a:endParaRPr/>
          </a:p>
          <a:p>
            <a:pPr indent="-171450" lvl="0" marL="171450" rtl="0" algn="l">
              <a:lnSpc>
                <a:spcPct val="100000"/>
              </a:lnSpc>
              <a:spcBef>
                <a:spcPts val="1600"/>
              </a:spcBef>
              <a:spcAft>
                <a:spcPts val="0"/>
              </a:spcAft>
              <a:buSzPts val="1150"/>
              <a:buFont typeface="Noto Sans Symbols"/>
              <a:buChar char="▪"/>
            </a:pPr>
            <a:r>
              <a:rPr lang="en-US"/>
              <a:t>Finding Hypothesis Problems</a:t>
            </a:r>
            <a:endParaRPr/>
          </a:p>
          <a:p>
            <a:pPr indent="0" lvl="0" marL="0" rtl="0" algn="l">
              <a:lnSpc>
                <a:spcPct val="100000"/>
              </a:lnSpc>
              <a:spcBef>
                <a:spcPts val="1600"/>
              </a:spcBef>
              <a:spcAft>
                <a:spcPts val="0"/>
              </a:spcAft>
              <a:buSzPts val="1150"/>
              <a:buNone/>
            </a:pPr>
            <a:r>
              <a:rPr b="1" lang="en-US"/>
              <a:t>Data Analysis</a:t>
            </a:r>
            <a:endParaRPr/>
          </a:p>
          <a:p>
            <a:pPr indent="-171450" lvl="0" marL="171450" rtl="0" algn="l">
              <a:lnSpc>
                <a:spcPct val="100000"/>
              </a:lnSpc>
              <a:spcBef>
                <a:spcPts val="1600"/>
              </a:spcBef>
              <a:spcAft>
                <a:spcPts val="0"/>
              </a:spcAft>
              <a:buSzPts val="1150"/>
              <a:buFont typeface="Noto Sans Symbols"/>
              <a:buChar char="▪"/>
            </a:pPr>
            <a:r>
              <a:rPr lang="en-US"/>
              <a:t>Data Analysis</a:t>
            </a:r>
            <a:endParaRPr/>
          </a:p>
          <a:p>
            <a:pPr indent="-171450" lvl="0" marL="171450" rtl="0" algn="l">
              <a:lnSpc>
                <a:spcPct val="100000"/>
              </a:lnSpc>
              <a:spcBef>
                <a:spcPts val="1600"/>
              </a:spcBef>
              <a:spcAft>
                <a:spcPts val="1600"/>
              </a:spcAft>
              <a:buSzPts val="1150"/>
              <a:buFont typeface="Noto Sans Symbols"/>
              <a:buChar char="▪"/>
            </a:pPr>
            <a:r>
              <a:rPr lang="en-US"/>
              <a:t>Findings</a:t>
            </a:r>
            <a:endParaRPr/>
          </a:p>
        </p:txBody>
      </p:sp>
      <p:cxnSp>
        <p:nvCxnSpPr>
          <p:cNvPr id="95" name="Google Shape;95;p2"/>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96" name="Google Shape;96;p2"/>
          <p:cNvSpPr txBox="1"/>
          <p:nvPr/>
        </p:nvSpPr>
        <p:spPr>
          <a:xfrm>
            <a:off x="4219110" y="1246025"/>
            <a:ext cx="3633500" cy="30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150"/>
              <a:buFont typeface="Montserrat"/>
              <a:buNone/>
            </a:pPr>
            <a:r>
              <a:rPr b="1" i="0" lang="en-US" sz="1150" u="none" cap="none" strike="noStrike">
                <a:solidFill>
                  <a:schemeClr val="lt1"/>
                </a:solidFill>
                <a:latin typeface="Montserrat"/>
                <a:ea typeface="Montserrat"/>
                <a:cs typeface="Montserrat"/>
                <a:sym typeface="Montserrat"/>
              </a:rPr>
              <a:t>Recommendation</a:t>
            </a:r>
            <a:endParaRPr/>
          </a:p>
          <a:p>
            <a:pPr indent="-171450" lvl="0" marL="171450" marR="0" rtl="0" algn="l">
              <a:lnSpc>
                <a:spcPct val="100000"/>
              </a:lnSpc>
              <a:spcBef>
                <a:spcPts val="1600"/>
              </a:spcBef>
              <a:spcAft>
                <a:spcPts val="0"/>
              </a:spcAft>
              <a:buClr>
                <a:schemeClr val="lt1"/>
              </a:buClr>
              <a:buSzPts val="1150"/>
              <a:buFont typeface="Noto Sans Symbols"/>
              <a:buChar char="▪"/>
            </a:pPr>
            <a:r>
              <a:rPr b="0" i="0" lang="en-US" sz="1150" u="none" cap="none" strike="noStrike">
                <a:solidFill>
                  <a:schemeClr val="lt1"/>
                </a:solidFill>
                <a:latin typeface="Montserrat"/>
                <a:ea typeface="Montserrat"/>
                <a:cs typeface="Montserrat"/>
                <a:sym typeface="Montserrat"/>
              </a:rPr>
              <a:t>Key Recommendations</a:t>
            </a:r>
            <a:endParaRPr/>
          </a:p>
          <a:p>
            <a:pPr indent="-171450" lvl="0" marL="171450" marR="0" rtl="0" algn="l">
              <a:lnSpc>
                <a:spcPct val="100000"/>
              </a:lnSpc>
              <a:spcBef>
                <a:spcPts val="1600"/>
              </a:spcBef>
              <a:spcAft>
                <a:spcPts val="0"/>
              </a:spcAft>
              <a:buClr>
                <a:schemeClr val="lt1"/>
              </a:buClr>
              <a:buSzPts val="1150"/>
              <a:buFont typeface="Noto Sans Symbols"/>
              <a:buChar char="▪"/>
            </a:pPr>
            <a:r>
              <a:rPr b="0" i="0" lang="en-US" sz="1150" u="none" cap="none" strike="noStrike">
                <a:solidFill>
                  <a:schemeClr val="lt1"/>
                </a:solidFill>
                <a:latin typeface="Montserrat"/>
                <a:ea typeface="Montserrat"/>
                <a:cs typeface="Montserrat"/>
                <a:sym typeface="Montserrat"/>
              </a:rPr>
              <a:t>Specific recommendations</a:t>
            </a:r>
            <a:endParaRPr/>
          </a:p>
          <a:p>
            <a:pPr indent="0" lvl="0" marL="0" marR="0" rtl="0" algn="l">
              <a:lnSpc>
                <a:spcPct val="100000"/>
              </a:lnSpc>
              <a:spcBef>
                <a:spcPts val="1600"/>
              </a:spcBef>
              <a:spcAft>
                <a:spcPts val="0"/>
              </a:spcAft>
              <a:buClr>
                <a:schemeClr val="lt1"/>
              </a:buClr>
              <a:buSzPts val="1150"/>
              <a:buFont typeface="Montserrat"/>
              <a:buNone/>
            </a:pPr>
            <a:r>
              <a:rPr b="1" i="0" lang="en-US" sz="1150" u="none" cap="none" strike="noStrike">
                <a:solidFill>
                  <a:schemeClr val="lt1"/>
                </a:solidFill>
                <a:latin typeface="Montserrat"/>
                <a:ea typeface="Montserrat"/>
                <a:cs typeface="Montserrat"/>
                <a:sym typeface="Montserrat"/>
              </a:rPr>
              <a:t>Conclusion</a:t>
            </a:r>
            <a:endParaRPr/>
          </a:p>
          <a:p>
            <a:pPr indent="-171450" lvl="0" marL="171450" marR="0" rtl="0" algn="l">
              <a:lnSpc>
                <a:spcPct val="100000"/>
              </a:lnSpc>
              <a:spcBef>
                <a:spcPts val="1600"/>
              </a:spcBef>
              <a:spcAft>
                <a:spcPts val="0"/>
              </a:spcAft>
              <a:buClr>
                <a:schemeClr val="lt1"/>
              </a:buClr>
              <a:buSzPts val="1150"/>
              <a:buFont typeface="Noto Sans Symbols"/>
              <a:buChar char="▪"/>
            </a:pPr>
            <a:r>
              <a:rPr b="0" i="0" lang="en-US" sz="1150" u="none" cap="none" strike="noStrike">
                <a:solidFill>
                  <a:schemeClr val="lt1"/>
                </a:solidFill>
                <a:latin typeface="Montserrat"/>
                <a:ea typeface="Montserrat"/>
                <a:cs typeface="Montserrat"/>
                <a:sym typeface="Montserrat"/>
              </a:rPr>
              <a:t>Summary</a:t>
            </a:r>
            <a:endParaRPr/>
          </a:p>
          <a:p>
            <a:pPr indent="-171450" lvl="0" marL="171450" marR="0" rtl="0" algn="l">
              <a:lnSpc>
                <a:spcPct val="100000"/>
              </a:lnSpc>
              <a:spcBef>
                <a:spcPts val="1600"/>
              </a:spcBef>
              <a:spcAft>
                <a:spcPts val="0"/>
              </a:spcAft>
              <a:buClr>
                <a:schemeClr val="lt1"/>
              </a:buClr>
              <a:buSzPts val="1150"/>
              <a:buFont typeface="Noto Sans Symbols"/>
              <a:buChar char="▪"/>
            </a:pPr>
            <a:r>
              <a:rPr b="0" i="0" lang="en-US" sz="1150" u="none" cap="none" strike="noStrike">
                <a:solidFill>
                  <a:schemeClr val="lt1"/>
                </a:solidFill>
                <a:latin typeface="Montserrat"/>
                <a:ea typeface="Montserrat"/>
                <a:cs typeface="Montserrat"/>
                <a:sym typeface="Montserrat"/>
              </a:rPr>
              <a:t>Next Steps</a:t>
            </a:r>
            <a:endParaRPr/>
          </a:p>
          <a:p>
            <a:pPr indent="0" lvl="0" marL="0" marR="0" rtl="0" algn="l">
              <a:lnSpc>
                <a:spcPct val="100000"/>
              </a:lnSpc>
              <a:spcBef>
                <a:spcPts val="1600"/>
              </a:spcBef>
              <a:spcAft>
                <a:spcPts val="1600"/>
              </a:spcAft>
              <a:buClr>
                <a:schemeClr val="lt1"/>
              </a:buClr>
              <a:buSzPts val="1150"/>
              <a:buFont typeface="Montserrat"/>
              <a:buNone/>
            </a:pPr>
            <a:r>
              <a:rPr b="1" i="0" lang="en-US" sz="1150" u="none" cap="none" strike="noStrike">
                <a:solidFill>
                  <a:schemeClr val="lt1"/>
                </a:solidFill>
                <a:latin typeface="Montserrat"/>
                <a:ea typeface="Montserrat"/>
                <a:cs typeface="Montserrat"/>
                <a:sym typeface="Montserrat"/>
              </a:rPr>
              <a:t>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0"/>
          <p:cNvSpPr txBox="1"/>
          <p:nvPr>
            <p:ph idx="6" type="title"/>
          </p:nvPr>
        </p:nvSpPr>
        <p:spPr>
          <a:xfrm>
            <a:off x="1048450" y="1385690"/>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a:t>01</a:t>
            </a:r>
            <a:endParaRPr/>
          </a:p>
        </p:txBody>
      </p:sp>
      <p:sp>
        <p:nvSpPr>
          <p:cNvPr id="357" name="Google Shape;357;p20"/>
          <p:cNvSpPr txBox="1"/>
          <p:nvPr>
            <p:ph type="title"/>
          </p:nvPr>
        </p:nvSpPr>
        <p:spPr>
          <a:xfrm>
            <a:off x="3538497" y="223056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US"/>
              <a:t>TARGET</a:t>
            </a:r>
            <a:endParaRPr/>
          </a:p>
        </p:txBody>
      </p:sp>
      <p:sp>
        <p:nvSpPr>
          <p:cNvPr id="358" name="Google Shape;358;p20"/>
          <p:cNvSpPr txBox="1"/>
          <p:nvPr>
            <p:ph idx="1" type="subTitle"/>
          </p:nvPr>
        </p:nvSpPr>
        <p:spPr>
          <a:xfrm>
            <a:off x="3538497" y="2763065"/>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Target high-value customers with personalized discounts and promotions.</a:t>
            </a:r>
            <a:endParaRPr/>
          </a:p>
        </p:txBody>
      </p:sp>
      <p:sp>
        <p:nvSpPr>
          <p:cNvPr id="359" name="Google Shape;359;p20"/>
          <p:cNvSpPr txBox="1"/>
          <p:nvPr>
            <p:ph idx="2" type="title"/>
          </p:nvPr>
        </p:nvSpPr>
        <p:spPr>
          <a:xfrm>
            <a:off x="6028553" y="223056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US"/>
              <a:t>SERVICES</a:t>
            </a:r>
            <a:endParaRPr/>
          </a:p>
        </p:txBody>
      </p:sp>
      <p:sp>
        <p:nvSpPr>
          <p:cNvPr id="360" name="Google Shape;360;p20"/>
          <p:cNvSpPr txBox="1"/>
          <p:nvPr>
            <p:ph idx="3" type="subTitle"/>
          </p:nvPr>
        </p:nvSpPr>
        <p:spPr>
          <a:xfrm>
            <a:off x="6028553" y="2763065"/>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Offer churn-risk customers support and troubleshooting assistance.</a:t>
            </a:r>
            <a:endParaRPr/>
          </a:p>
        </p:txBody>
      </p:sp>
      <p:sp>
        <p:nvSpPr>
          <p:cNvPr id="361" name="Google Shape;361;p20"/>
          <p:cNvSpPr txBox="1"/>
          <p:nvPr>
            <p:ph idx="4" type="title"/>
          </p:nvPr>
        </p:nvSpPr>
        <p:spPr>
          <a:xfrm>
            <a:off x="1048447" y="2230565"/>
            <a:ext cx="2067000" cy="548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800"/>
              <a:buNone/>
            </a:pPr>
            <a:r>
              <a:rPr lang="en-US"/>
              <a:t>SEGMENT</a:t>
            </a:r>
            <a:endParaRPr/>
          </a:p>
        </p:txBody>
      </p:sp>
      <p:sp>
        <p:nvSpPr>
          <p:cNvPr id="362" name="Google Shape;362;p20"/>
          <p:cNvSpPr txBox="1"/>
          <p:nvPr>
            <p:ph idx="5" type="subTitle"/>
          </p:nvPr>
        </p:nvSpPr>
        <p:spPr>
          <a:xfrm>
            <a:off x="1048447" y="2763065"/>
            <a:ext cx="20670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a:t>Segment customers into different risk groups based on their customer satisfaction scores, usage patterns, and support interactions.</a:t>
            </a:r>
            <a:endParaRPr/>
          </a:p>
        </p:txBody>
      </p:sp>
      <p:sp>
        <p:nvSpPr>
          <p:cNvPr id="363" name="Google Shape;363;p20"/>
          <p:cNvSpPr txBox="1"/>
          <p:nvPr>
            <p:ph idx="7" type="title"/>
          </p:nvPr>
        </p:nvSpPr>
        <p:spPr>
          <a:xfrm>
            <a:off x="3538500" y="1385690"/>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a:t>02</a:t>
            </a:r>
            <a:endParaRPr/>
          </a:p>
        </p:txBody>
      </p:sp>
      <p:sp>
        <p:nvSpPr>
          <p:cNvPr id="364" name="Google Shape;364;p20"/>
          <p:cNvSpPr txBox="1"/>
          <p:nvPr>
            <p:ph idx="8" type="title"/>
          </p:nvPr>
        </p:nvSpPr>
        <p:spPr>
          <a:xfrm>
            <a:off x="6028550" y="1385690"/>
            <a:ext cx="2067000" cy="723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US"/>
              <a:t>03</a:t>
            </a:r>
            <a:endParaRPr/>
          </a:p>
        </p:txBody>
      </p:sp>
      <p:cxnSp>
        <p:nvCxnSpPr>
          <p:cNvPr id="365" name="Google Shape;365;p20"/>
          <p:cNvCxnSpPr/>
          <p:nvPr/>
        </p:nvCxnSpPr>
        <p:spPr>
          <a:xfrm>
            <a:off x="1883350" y="2161150"/>
            <a:ext cx="3972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cxnSp>
        <p:nvCxnSpPr>
          <p:cNvPr id="366" name="Google Shape;366;p20"/>
          <p:cNvCxnSpPr/>
          <p:nvPr/>
        </p:nvCxnSpPr>
        <p:spPr>
          <a:xfrm>
            <a:off x="4373400" y="2161150"/>
            <a:ext cx="3972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cxnSp>
        <p:nvCxnSpPr>
          <p:cNvPr id="367" name="Google Shape;367;p20"/>
          <p:cNvCxnSpPr/>
          <p:nvPr/>
        </p:nvCxnSpPr>
        <p:spPr>
          <a:xfrm>
            <a:off x="6863450" y="2161150"/>
            <a:ext cx="3972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368" name="Google Shape;368;p20"/>
          <p:cNvSpPr txBox="1"/>
          <p:nvPr/>
        </p:nvSpPr>
        <p:spPr>
          <a:xfrm>
            <a:off x="938498" y="445025"/>
            <a:ext cx="6557175" cy="94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800"/>
              <a:buFont typeface="Montserrat ExtraBold"/>
              <a:buNone/>
            </a:pPr>
            <a:r>
              <a:rPr b="0" i="0" lang="en-US" sz="2800" u="none" cap="none" strike="noStrike">
                <a:solidFill>
                  <a:schemeClr val="lt2"/>
                </a:solidFill>
                <a:latin typeface="Montserrat ExtraBold"/>
                <a:ea typeface="Montserrat ExtraBold"/>
                <a:cs typeface="Montserrat ExtraBold"/>
                <a:sym typeface="Montserrat ExtraBold"/>
              </a:rPr>
              <a:t>Next Steps</a:t>
            </a:r>
            <a:endParaRPr/>
          </a:p>
        </p:txBody>
      </p:sp>
      <p:cxnSp>
        <p:nvCxnSpPr>
          <p:cNvPr id="369" name="Google Shape;369;p20"/>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1"/>
          <p:cNvSpPr txBox="1"/>
          <p:nvPr>
            <p:ph type="title"/>
          </p:nvPr>
        </p:nvSpPr>
        <p:spPr>
          <a:xfrm>
            <a:off x="2062800" y="2442050"/>
            <a:ext cx="5018400" cy="59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US"/>
              <a:t>Thank You For Listening!</a:t>
            </a:r>
            <a:endParaRPr/>
          </a:p>
        </p:txBody>
      </p:sp>
      <p:sp>
        <p:nvSpPr>
          <p:cNvPr id="375" name="Google Shape;375;p21"/>
          <p:cNvSpPr txBox="1"/>
          <p:nvPr>
            <p:ph idx="1" type="subTitle"/>
          </p:nvPr>
        </p:nvSpPr>
        <p:spPr>
          <a:xfrm>
            <a:off x="2896500" y="3391325"/>
            <a:ext cx="3351000" cy="119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US" sz="900"/>
              <a:t>Churn is a major challenge for telecom companies, but it can be mitigated through data-driven strategies. By identifying high-value customers, understanding churn risks, and implementing targeted retention initiatives, telecom companies can enhance customer satisfaction, boost loyalty, and drive long-term profitability.</a:t>
            </a:r>
            <a:endParaRPr/>
          </a:p>
        </p:txBody>
      </p:sp>
      <p:cxnSp>
        <p:nvCxnSpPr>
          <p:cNvPr id="376" name="Google Shape;376;p21"/>
          <p:cNvCxnSpPr/>
          <p:nvPr/>
        </p:nvCxnSpPr>
        <p:spPr>
          <a:xfrm>
            <a:off x="3190500" y="3203297"/>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3760331" y="3550103"/>
            <a:ext cx="4190203" cy="59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INTRODUCTION</a:t>
            </a:r>
            <a:endParaRPr/>
          </a:p>
        </p:txBody>
      </p:sp>
      <p:sp>
        <p:nvSpPr>
          <p:cNvPr id="102" name="Google Shape;102;p3"/>
          <p:cNvSpPr txBox="1"/>
          <p:nvPr>
            <p:ph idx="2" type="title"/>
          </p:nvPr>
        </p:nvSpPr>
        <p:spPr>
          <a:xfrm>
            <a:off x="1048270" y="3287500"/>
            <a:ext cx="2412900" cy="931500"/>
          </a:xfrm>
          <a:prstGeom prst="rect">
            <a:avLst/>
          </a:prstGeom>
          <a:noFill/>
          <a:ln>
            <a:noFill/>
          </a:ln>
          <a:effectLst>
            <a:outerShdw blurRad="114300" rotWithShape="0" algn="bl" dir="6360000" dist="28575">
              <a:schemeClr val="accent1">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US"/>
              <a:t>01</a:t>
            </a:r>
            <a:endParaRPr/>
          </a:p>
        </p:txBody>
      </p:sp>
      <p:cxnSp>
        <p:nvCxnSpPr>
          <p:cNvPr id="103" name="Google Shape;103;p3"/>
          <p:cNvCxnSpPr/>
          <p:nvPr/>
        </p:nvCxnSpPr>
        <p:spPr>
          <a:xfrm>
            <a:off x="3610750" y="3253297"/>
            <a:ext cx="0" cy="99990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US"/>
              <a:t>CONTEXT</a:t>
            </a:r>
            <a:endParaRPr>
              <a:solidFill>
                <a:schemeClr val="accent1"/>
              </a:solidFill>
            </a:endParaRPr>
          </a:p>
        </p:txBody>
      </p:sp>
      <p:sp>
        <p:nvSpPr>
          <p:cNvPr id="109" name="Google Shape;109;p4"/>
          <p:cNvSpPr txBox="1"/>
          <p:nvPr>
            <p:ph idx="1" type="body"/>
          </p:nvPr>
        </p:nvSpPr>
        <p:spPr>
          <a:xfrm>
            <a:off x="938500" y="1659275"/>
            <a:ext cx="4946400" cy="17697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a:t>Telecom. Company,</a:t>
            </a:r>
            <a:r>
              <a:rPr lang="en-US"/>
              <a:t> a California-based Telecommunications company is facing a significant churn problem.</a:t>
            </a:r>
            <a:endParaRPr/>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rPr lang="en-US"/>
              <a:t>This presentation will outline a churn analysis process that can help Telecom. Company identify high-value customers and churn risks, and develop strategies to improve retention.</a:t>
            </a:r>
            <a:endParaRPr/>
          </a:p>
        </p:txBody>
      </p:sp>
      <p:cxnSp>
        <p:nvCxnSpPr>
          <p:cNvPr id="110" name="Google Shape;110;p4"/>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938500" y="445025"/>
            <a:ext cx="4629300"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US"/>
              <a:t>CONTEXT</a:t>
            </a:r>
            <a:endParaRPr>
              <a:solidFill>
                <a:schemeClr val="accent1"/>
              </a:solidFill>
            </a:endParaRPr>
          </a:p>
        </p:txBody>
      </p:sp>
      <p:sp>
        <p:nvSpPr>
          <p:cNvPr id="116" name="Google Shape;116;p5"/>
          <p:cNvSpPr txBox="1"/>
          <p:nvPr>
            <p:ph idx="1" type="body"/>
          </p:nvPr>
        </p:nvSpPr>
        <p:spPr>
          <a:xfrm>
            <a:off x="938500" y="1659275"/>
            <a:ext cx="4946400" cy="17697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a:t>Analysis Goals:</a:t>
            </a:r>
            <a:endParaRPr/>
          </a:p>
          <a:p>
            <a:pPr indent="0" lvl="0" marL="0" rtl="0" algn="l">
              <a:lnSpc>
                <a:spcPct val="100000"/>
              </a:lnSpc>
              <a:spcBef>
                <a:spcPts val="0"/>
              </a:spcBef>
              <a:spcAft>
                <a:spcPts val="0"/>
              </a:spcAft>
              <a:buSzPts val="1400"/>
              <a:buNone/>
            </a:pPr>
            <a:r>
              <a:t/>
            </a:r>
            <a:endParaRPr b="1"/>
          </a:p>
          <a:p>
            <a:pPr indent="-285750" lvl="0" marL="285750" rtl="0" algn="l">
              <a:lnSpc>
                <a:spcPct val="100000"/>
              </a:lnSpc>
              <a:spcBef>
                <a:spcPts val="0"/>
              </a:spcBef>
              <a:spcAft>
                <a:spcPts val="0"/>
              </a:spcAft>
              <a:buSzPts val="1400"/>
              <a:buFont typeface="Noto Sans Symbols"/>
              <a:buChar char="▪"/>
            </a:pPr>
            <a:r>
              <a:rPr lang="en-US"/>
              <a:t>Identify high-value customers</a:t>
            </a:r>
            <a:endParaRPr/>
          </a:p>
          <a:p>
            <a:pPr indent="-285750" lvl="0" marL="285750" rtl="0" algn="l">
              <a:lnSpc>
                <a:spcPct val="100000"/>
              </a:lnSpc>
              <a:spcBef>
                <a:spcPts val="0"/>
              </a:spcBef>
              <a:spcAft>
                <a:spcPts val="0"/>
              </a:spcAft>
              <a:buSzPts val="1400"/>
              <a:buFont typeface="Noto Sans Symbols"/>
              <a:buChar char="▪"/>
            </a:pPr>
            <a:r>
              <a:rPr lang="en-US"/>
              <a:t>Identify customers at risk of churning</a:t>
            </a:r>
            <a:endParaRPr/>
          </a:p>
          <a:p>
            <a:pPr indent="-285750" lvl="0" marL="285750" rtl="0" algn="l">
              <a:lnSpc>
                <a:spcPct val="100000"/>
              </a:lnSpc>
              <a:spcBef>
                <a:spcPts val="0"/>
              </a:spcBef>
              <a:spcAft>
                <a:spcPts val="0"/>
              </a:spcAft>
              <a:buSzPts val="1400"/>
              <a:buFont typeface="Noto Sans Symbols"/>
              <a:buChar char="▪"/>
            </a:pPr>
            <a:r>
              <a:rPr lang="en-US"/>
              <a:t>Develop strategies to reduce churn and improve customer retention</a:t>
            </a:r>
            <a:endParaRPr/>
          </a:p>
        </p:txBody>
      </p:sp>
      <p:cxnSp>
        <p:nvCxnSpPr>
          <p:cNvPr id="117" name="Google Shape;117;p5"/>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txBox="1"/>
          <p:nvPr>
            <p:ph type="title"/>
          </p:nvPr>
        </p:nvSpPr>
        <p:spPr>
          <a:xfrm>
            <a:off x="938499" y="445025"/>
            <a:ext cx="5654805"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US"/>
              <a:t>BUSINESS MODEL </a:t>
            </a:r>
            <a:r>
              <a:rPr b="1" lang="en-US"/>
              <a:t>CANVAS</a:t>
            </a:r>
            <a:endParaRPr>
              <a:solidFill>
                <a:schemeClr val="accent1"/>
              </a:solidFill>
            </a:endParaRPr>
          </a:p>
        </p:txBody>
      </p:sp>
      <p:cxnSp>
        <p:nvCxnSpPr>
          <p:cNvPr id="123" name="Google Shape;123;p6"/>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124" name="Google Shape;124;p6"/>
          <p:cNvSpPr txBox="1"/>
          <p:nvPr>
            <p:ph idx="1" type="body"/>
          </p:nvPr>
        </p:nvSpPr>
        <p:spPr>
          <a:xfrm>
            <a:off x="454666" y="1059326"/>
            <a:ext cx="1780637" cy="2592734"/>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1" lang="en-US" sz="1100"/>
              <a:t>Key Partnerships</a:t>
            </a:r>
            <a:endParaRPr/>
          </a:p>
          <a:p>
            <a:pPr indent="0" lvl="0" marL="139700" rtl="0" algn="l">
              <a:lnSpc>
                <a:spcPct val="100000"/>
              </a:lnSpc>
              <a:spcBef>
                <a:spcPts val="0"/>
              </a:spcBef>
              <a:spcAft>
                <a:spcPts val="0"/>
              </a:spcAft>
              <a:buSzPts val="1400"/>
              <a:buNone/>
            </a:pPr>
            <a:r>
              <a:t/>
            </a:r>
            <a:endParaRPr sz="1100"/>
          </a:p>
          <a:p>
            <a:pPr indent="0" lvl="0" marL="139700" rtl="0" algn="l">
              <a:lnSpc>
                <a:spcPct val="100000"/>
              </a:lnSpc>
              <a:spcBef>
                <a:spcPts val="0"/>
              </a:spcBef>
              <a:spcAft>
                <a:spcPts val="0"/>
              </a:spcAft>
              <a:buSzPts val="1400"/>
              <a:buNone/>
            </a:pPr>
            <a:r>
              <a:rPr lang="en-US" sz="1100"/>
              <a:t>Equipment manufacturers</a:t>
            </a:r>
            <a:endParaRPr/>
          </a:p>
          <a:p>
            <a:pPr indent="0" lvl="0" marL="139700" rtl="0" algn="l">
              <a:lnSpc>
                <a:spcPct val="100000"/>
              </a:lnSpc>
              <a:spcBef>
                <a:spcPts val="0"/>
              </a:spcBef>
              <a:spcAft>
                <a:spcPts val="0"/>
              </a:spcAft>
              <a:buSzPts val="1400"/>
              <a:buNone/>
            </a:pPr>
            <a:r>
              <a:rPr lang="en-US" sz="1100"/>
              <a:t>Content providers</a:t>
            </a:r>
            <a:endParaRPr/>
          </a:p>
          <a:p>
            <a:pPr indent="0" lvl="0" marL="139700" rtl="0" algn="l">
              <a:lnSpc>
                <a:spcPct val="100000"/>
              </a:lnSpc>
              <a:spcBef>
                <a:spcPts val="0"/>
              </a:spcBef>
              <a:spcAft>
                <a:spcPts val="0"/>
              </a:spcAft>
              <a:buSzPts val="1400"/>
              <a:buNone/>
            </a:pPr>
            <a:r>
              <a:rPr lang="en-US" sz="1100"/>
              <a:t>Other telecommunications companies</a:t>
            </a:r>
            <a:endParaRPr/>
          </a:p>
        </p:txBody>
      </p:sp>
      <p:sp>
        <p:nvSpPr>
          <p:cNvPr id="125" name="Google Shape;125;p6"/>
          <p:cNvSpPr txBox="1"/>
          <p:nvPr/>
        </p:nvSpPr>
        <p:spPr>
          <a:xfrm>
            <a:off x="454667" y="3681161"/>
            <a:ext cx="1636258" cy="1161046"/>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lt1"/>
              </a:buClr>
              <a:buSzPts val="1400"/>
              <a:buFont typeface="Montserrat"/>
              <a:buNone/>
            </a:pPr>
            <a:r>
              <a:t/>
            </a:r>
            <a:endParaRPr b="0" i="0" sz="1400" u="none" cap="none" strike="noStrike">
              <a:solidFill>
                <a:schemeClr val="lt1"/>
              </a:solidFill>
              <a:latin typeface="Montserrat"/>
              <a:ea typeface="Montserrat"/>
              <a:cs typeface="Montserrat"/>
              <a:sym typeface="Montserrat"/>
            </a:endParaRPr>
          </a:p>
        </p:txBody>
      </p:sp>
      <p:sp>
        <p:nvSpPr>
          <p:cNvPr id="126" name="Google Shape;126;p6"/>
          <p:cNvSpPr txBox="1"/>
          <p:nvPr/>
        </p:nvSpPr>
        <p:spPr>
          <a:xfrm>
            <a:off x="2235303" y="1059326"/>
            <a:ext cx="1636258" cy="1346525"/>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chemeClr val="lt1"/>
              </a:buClr>
              <a:buSzPts val="1400"/>
              <a:buFont typeface="Montserrat"/>
              <a:buNone/>
            </a:pPr>
            <a:r>
              <a:rPr b="1" i="0" lang="en-US" sz="1000" u="none" cap="none" strike="noStrike">
                <a:solidFill>
                  <a:schemeClr val="lt1"/>
                </a:solidFill>
                <a:latin typeface="Montserrat"/>
                <a:ea typeface="Montserrat"/>
                <a:cs typeface="Montserrat"/>
                <a:sym typeface="Montserrat"/>
              </a:rPr>
              <a:t>Key Activities</a:t>
            </a:r>
            <a:endParaRPr/>
          </a:p>
          <a:p>
            <a:pPr indent="0" lvl="0" marL="139700" marR="0" rtl="0" algn="l">
              <a:lnSpc>
                <a:spcPct val="100000"/>
              </a:lnSpc>
              <a:spcBef>
                <a:spcPts val="0"/>
              </a:spcBef>
              <a:spcAft>
                <a:spcPts val="0"/>
              </a:spcAft>
              <a:buClr>
                <a:schemeClr val="lt1"/>
              </a:buClr>
              <a:buSzPts val="1400"/>
              <a:buFont typeface="Montserrat"/>
              <a:buNone/>
            </a:pPr>
            <a:r>
              <a:t/>
            </a:r>
            <a:endParaRPr b="0" i="0" sz="1000" u="none" cap="none" strike="noStrike">
              <a:solidFill>
                <a:schemeClr val="lt1"/>
              </a:solidFill>
              <a:latin typeface="Montserrat"/>
              <a:ea typeface="Montserrat"/>
              <a:cs typeface="Montserrat"/>
              <a:sym typeface="Montserrat"/>
            </a:endParaRPr>
          </a:p>
          <a:p>
            <a:pPr indent="0" lvl="0" marL="139700" marR="0" rtl="0" algn="l">
              <a:lnSpc>
                <a:spcPct val="100000"/>
              </a:lnSpc>
              <a:spcBef>
                <a:spcPts val="0"/>
              </a:spcBef>
              <a:spcAft>
                <a:spcPts val="0"/>
              </a:spcAft>
              <a:buClr>
                <a:schemeClr val="lt1"/>
              </a:buClr>
              <a:buSzPts val="1400"/>
              <a:buFont typeface="Montserrat"/>
              <a:buNone/>
            </a:pPr>
            <a:r>
              <a:rPr b="0" i="0" lang="en-US" sz="1000" u="none" cap="none" strike="noStrike">
                <a:solidFill>
                  <a:schemeClr val="lt1"/>
                </a:solidFill>
                <a:latin typeface="Montserrat"/>
                <a:ea typeface="Montserrat"/>
                <a:cs typeface="Montserrat"/>
                <a:sym typeface="Montserrat"/>
              </a:rPr>
              <a:t>Providing telecommunication services</a:t>
            </a:r>
            <a:endParaRPr/>
          </a:p>
          <a:p>
            <a:pPr indent="0" lvl="0" marL="139700" marR="0" rtl="0" algn="l">
              <a:lnSpc>
                <a:spcPct val="100000"/>
              </a:lnSpc>
              <a:spcBef>
                <a:spcPts val="0"/>
              </a:spcBef>
              <a:spcAft>
                <a:spcPts val="0"/>
              </a:spcAft>
              <a:buClr>
                <a:schemeClr val="lt1"/>
              </a:buClr>
              <a:buSzPts val="1400"/>
              <a:buFont typeface="Montserrat"/>
              <a:buNone/>
            </a:pPr>
            <a:r>
              <a:rPr b="0" i="0" lang="en-US" sz="1000" u="none" cap="none" strike="noStrike">
                <a:solidFill>
                  <a:schemeClr val="lt1"/>
                </a:solidFill>
                <a:latin typeface="Montserrat"/>
                <a:ea typeface="Montserrat"/>
                <a:cs typeface="Montserrat"/>
                <a:sym typeface="Montserrat"/>
              </a:rPr>
              <a:t>Marketing and sales</a:t>
            </a:r>
            <a:endParaRPr/>
          </a:p>
          <a:p>
            <a:pPr indent="0" lvl="0" marL="139700" marR="0" rtl="0" algn="l">
              <a:lnSpc>
                <a:spcPct val="100000"/>
              </a:lnSpc>
              <a:spcBef>
                <a:spcPts val="0"/>
              </a:spcBef>
              <a:spcAft>
                <a:spcPts val="0"/>
              </a:spcAft>
              <a:buClr>
                <a:schemeClr val="lt1"/>
              </a:buClr>
              <a:buSzPts val="1400"/>
              <a:buFont typeface="Montserrat"/>
              <a:buNone/>
            </a:pPr>
            <a:r>
              <a:rPr b="0" i="0" lang="en-US" sz="1000" u="none" cap="none" strike="noStrike">
                <a:solidFill>
                  <a:schemeClr val="lt1"/>
                </a:solidFill>
                <a:latin typeface="Montserrat"/>
                <a:ea typeface="Montserrat"/>
                <a:cs typeface="Montserrat"/>
                <a:sym typeface="Montserrat"/>
              </a:rPr>
              <a:t>Customer service</a:t>
            </a:r>
            <a:endParaRPr/>
          </a:p>
        </p:txBody>
      </p:sp>
      <p:sp>
        <p:nvSpPr>
          <p:cNvPr id="127" name="Google Shape;127;p6"/>
          <p:cNvSpPr txBox="1"/>
          <p:nvPr/>
        </p:nvSpPr>
        <p:spPr>
          <a:xfrm>
            <a:off x="2235303" y="2408881"/>
            <a:ext cx="1636258" cy="124318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chemeClr val="lt1"/>
              </a:buClr>
              <a:buSzPts val="1400"/>
              <a:buFont typeface="Montserrat"/>
              <a:buNone/>
            </a:pPr>
            <a:r>
              <a:rPr b="1" i="0" lang="en-US" sz="900" u="none" cap="none" strike="noStrike">
                <a:solidFill>
                  <a:schemeClr val="lt1"/>
                </a:solidFill>
                <a:latin typeface="Montserrat"/>
                <a:ea typeface="Montserrat"/>
                <a:cs typeface="Montserrat"/>
                <a:sym typeface="Montserrat"/>
              </a:rPr>
              <a:t>Key Resources</a:t>
            </a:r>
            <a:endParaRPr/>
          </a:p>
          <a:p>
            <a:pPr indent="0" lvl="0" marL="139700" marR="0" rtl="0" algn="l">
              <a:lnSpc>
                <a:spcPct val="100000"/>
              </a:lnSpc>
              <a:spcBef>
                <a:spcPts val="0"/>
              </a:spcBef>
              <a:spcAft>
                <a:spcPts val="0"/>
              </a:spcAft>
              <a:buClr>
                <a:schemeClr val="lt1"/>
              </a:buClr>
              <a:buSzPts val="1400"/>
              <a:buFont typeface="Montserrat"/>
              <a:buNone/>
            </a:pPr>
            <a:r>
              <a:t/>
            </a:r>
            <a:endParaRPr b="0" i="0" sz="900" u="none" cap="none" strike="noStrike">
              <a:solidFill>
                <a:schemeClr val="lt1"/>
              </a:solidFill>
              <a:latin typeface="Montserrat"/>
              <a:ea typeface="Montserrat"/>
              <a:cs typeface="Montserrat"/>
              <a:sym typeface="Montserrat"/>
            </a:endParaRPr>
          </a:p>
          <a:p>
            <a:pPr indent="0" lvl="0" marL="139700" marR="0" rtl="0" algn="l">
              <a:lnSpc>
                <a:spcPct val="100000"/>
              </a:lnSpc>
              <a:spcBef>
                <a:spcPts val="0"/>
              </a:spcBef>
              <a:spcAft>
                <a:spcPts val="0"/>
              </a:spcAft>
              <a:buClr>
                <a:schemeClr val="lt1"/>
              </a:buClr>
              <a:buSzPts val="1400"/>
              <a:buFont typeface="Montserrat"/>
              <a:buNone/>
            </a:pPr>
            <a:r>
              <a:rPr b="0" i="0" lang="en-US" sz="900" u="none" cap="none" strike="noStrike">
                <a:solidFill>
                  <a:schemeClr val="lt1"/>
                </a:solidFill>
                <a:latin typeface="Montserrat"/>
                <a:ea typeface="Montserrat"/>
                <a:cs typeface="Montserrat"/>
                <a:sym typeface="Montserrat"/>
              </a:rPr>
              <a:t>Telecommunications network</a:t>
            </a:r>
            <a:endParaRPr/>
          </a:p>
          <a:p>
            <a:pPr indent="0" lvl="0" marL="139700" marR="0" rtl="0" algn="l">
              <a:lnSpc>
                <a:spcPct val="100000"/>
              </a:lnSpc>
              <a:spcBef>
                <a:spcPts val="0"/>
              </a:spcBef>
              <a:spcAft>
                <a:spcPts val="0"/>
              </a:spcAft>
              <a:buClr>
                <a:schemeClr val="lt1"/>
              </a:buClr>
              <a:buSzPts val="1400"/>
              <a:buFont typeface="Montserrat"/>
              <a:buNone/>
            </a:pPr>
            <a:r>
              <a:rPr b="0" i="0" lang="en-US" sz="900" u="none" cap="none" strike="noStrike">
                <a:solidFill>
                  <a:schemeClr val="lt1"/>
                </a:solidFill>
                <a:latin typeface="Montserrat"/>
                <a:ea typeface="Montserrat"/>
                <a:cs typeface="Montserrat"/>
                <a:sym typeface="Montserrat"/>
              </a:rPr>
              <a:t>Customer relationship management (CRM) system</a:t>
            </a:r>
            <a:endParaRPr/>
          </a:p>
          <a:p>
            <a:pPr indent="0" lvl="0" marL="139700" marR="0" rtl="0" algn="l">
              <a:lnSpc>
                <a:spcPct val="100000"/>
              </a:lnSpc>
              <a:spcBef>
                <a:spcPts val="0"/>
              </a:spcBef>
              <a:spcAft>
                <a:spcPts val="0"/>
              </a:spcAft>
              <a:buClr>
                <a:schemeClr val="lt1"/>
              </a:buClr>
              <a:buSzPts val="1400"/>
              <a:buFont typeface="Montserrat"/>
              <a:buNone/>
            </a:pPr>
            <a:r>
              <a:rPr b="0" i="0" lang="en-US" sz="900" u="none" cap="none" strike="noStrike">
                <a:solidFill>
                  <a:schemeClr val="lt1"/>
                </a:solidFill>
                <a:latin typeface="Montserrat"/>
                <a:ea typeface="Montserrat"/>
                <a:cs typeface="Montserrat"/>
                <a:sym typeface="Montserrat"/>
              </a:rPr>
              <a:t>Billing system</a:t>
            </a:r>
            <a:endParaRPr/>
          </a:p>
        </p:txBody>
      </p:sp>
      <p:sp>
        <p:nvSpPr>
          <p:cNvPr id="128" name="Google Shape;128;p6"/>
          <p:cNvSpPr txBox="1"/>
          <p:nvPr/>
        </p:nvSpPr>
        <p:spPr>
          <a:xfrm>
            <a:off x="3871561" y="1059327"/>
            <a:ext cx="1636258" cy="2592734"/>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chemeClr val="lt1"/>
              </a:buClr>
              <a:buSzPts val="1400"/>
              <a:buFont typeface="Montserrat"/>
              <a:buNone/>
            </a:pPr>
            <a:r>
              <a:rPr b="1" i="0" lang="en-US" sz="1000" u="none" cap="none" strike="noStrike">
                <a:solidFill>
                  <a:schemeClr val="lt1"/>
                </a:solidFill>
                <a:latin typeface="Montserrat"/>
                <a:ea typeface="Montserrat"/>
                <a:cs typeface="Montserrat"/>
                <a:sym typeface="Montserrat"/>
              </a:rPr>
              <a:t>Value Propositions</a:t>
            </a:r>
            <a:endParaRPr/>
          </a:p>
          <a:p>
            <a:pPr indent="0" lvl="0" marL="139700" marR="0" rtl="0" algn="l">
              <a:lnSpc>
                <a:spcPct val="100000"/>
              </a:lnSpc>
              <a:spcBef>
                <a:spcPts val="0"/>
              </a:spcBef>
              <a:spcAft>
                <a:spcPts val="0"/>
              </a:spcAft>
              <a:buClr>
                <a:schemeClr val="lt1"/>
              </a:buClr>
              <a:buSzPts val="1400"/>
              <a:buFont typeface="Montserrat"/>
              <a:buNone/>
            </a:pPr>
            <a:r>
              <a:t/>
            </a:r>
            <a:endParaRPr b="0" i="0" sz="1000" u="none" cap="none" strike="noStrike">
              <a:solidFill>
                <a:schemeClr val="lt1"/>
              </a:solidFill>
              <a:latin typeface="Montserrat"/>
              <a:ea typeface="Montserrat"/>
              <a:cs typeface="Montserrat"/>
              <a:sym typeface="Montserrat"/>
            </a:endParaRPr>
          </a:p>
          <a:p>
            <a:pPr indent="0" lvl="0" marL="139700" marR="0" rtl="0" algn="l">
              <a:lnSpc>
                <a:spcPct val="100000"/>
              </a:lnSpc>
              <a:spcBef>
                <a:spcPts val="0"/>
              </a:spcBef>
              <a:spcAft>
                <a:spcPts val="0"/>
              </a:spcAft>
              <a:buClr>
                <a:schemeClr val="lt1"/>
              </a:buClr>
              <a:buSzPts val="1400"/>
              <a:buFont typeface="Montserrat"/>
              <a:buNone/>
            </a:pPr>
            <a:r>
              <a:rPr b="0" i="0" lang="en-US" sz="1000" u="none" cap="none" strike="noStrike">
                <a:solidFill>
                  <a:schemeClr val="lt1"/>
                </a:solidFill>
                <a:latin typeface="Montserrat"/>
                <a:ea typeface="Montserrat"/>
                <a:cs typeface="Montserrat"/>
                <a:sym typeface="Montserrat"/>
              </a:rPr>
              <a:t>Reliable and affordable telecommunication services</a:t>
            </a:r>
            <a:endParaRPr/>
          </a:p>
          <a:p>
            <a:pPr indent="0" lvl="0" marL="139700" marR="0" rtl="0" algn="l">
              <a:lnSpc>
                <a:spcPct val="100000"/>
              </a:lnSpc>
              <a:spcBef>
                <a:spcPts val="0"/>
              </a:spcBef>
              <a:spcAft>
                <a:spcPts val="0"/>
              </a:spcAft>
              <a:buClr>
                <a:schemeClr val="lt1"/>
              </a:buClr>
              <a:buSzPts val="1400"/>
              <a:buFont typeface="Montserrat"/>
              <a:buNone/>
            </a:pPr>
            <a:r>
              <a:rPr b="0" i="0" lang="en-US" sz="1000" u="none" cap="none" strike="noStrike">
                <a:solidFill>
                  <a:schemeClr val="lt1"/>
                </a:solidFill>
                <a:latin typeface="Montserrat"/>
                <a:ea typeface="Montserrat"/>
                <a:cs typeface="Montserrat"/>
                <a:sym typeface="Montserrat"/>
              </a:rPr>
              <a:t>A wide range of services, including phone, internet, TV, and mobile</a:t>
            </a:r>
            <a:endParaRPr/>
          </a:p>
          <a:p>
            <a:pPr indent="0" lvl="0" marL="139700" marR="0" rtl="0" algn="l">
              <a:lnSpc>
                <a:spcPct val="100000"/>
              </a:lnSpc>
              <a:spcBef>
                <a:spcPts val="0"/>
              </a:spcBef>
              <a:spcAft>
                <a:spcPts val="0"/>
              </a:spcAft>
              <a:buClr>
                <a:schemeClr val="lt1"/>
              </a:buClr>
              <a:buSzPts val="1400"/>
              <a:buFont typeface="Montserrat"/>
              <a:buNone/>
            </a:pPr>
            <a:r>
              <a:rPr b="0" i="0" lang="en-US" sz="1000" u="none" cap="none" strike="noStrike">
                <a:solidFill>
                  <a:schemeClr val="lt1"/>
                </a:solidFill>
                <a:latin typeface="Montserrat"/>
                <a:ea typeface="Montserrat"/>
                <a:cs typeface="Montserrat"/>
                <a:sym typeface="Montserrat"/>
              </a:rPr>
              <a:t>Excellent customer service</a:t>
            </a:r>
            <a:endParaRPr/>
          </a:p>
        </p:txBody>
      </p:sp>
      <p:sp>
        <p:nvSpPr>
          <p:cNvPr id="129" name="Google Shape;129;p6"/>
          <p:cNvSpPr txBox="1"/>
          <p:nvPr/>
        </p:nvSpPr>
        <p:spPr>
          <a:xfrm>
            <a:off x="5507819" y="1059327"/>
            <a:ext cx="1636258" cy="1332249"/>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chemeClr val="lt1"/>
              </a:buClr>
              <a:buSzPts val="1400"/>
              <a:buFont typeface="Montserrat"/>
              <a:buNone/>
            </a:pPr>
            <a:r>
              <a:rPr b="1" i="0" lang="en-US" sz="900" u="none" cap="none" strike="noStrike">
                <a:solidFill>
                  <a:schemeClr val="lt1"/>
                </a:solidFill>
                <a:latin typeface="Montserrat"/>
                <a:ea typeface="Montserrat"/>
                <a:cs typeface="Montserrat"/>
                <a:sym typeface="Montserrat"/>
              </a:rPr>
              <a:t>Customer Relationships</a:t>
            </a:r>
            <a:endParaRPr/>
          </a:p>
          <a:p>
            <a:pPr indent="0" lvl="0" marL="139700" marR="0" rtl="0" algn="l">
              <a:lnSpc>
                <a:spcPct val="100000"/>
              </a:lnSpc>
              <a:spcBef>
                <a:spcPts val="0"/>
              </a:spcBef>
              <a:spcAft>
                <a:spcPts val="0"/>
              </a:spcAft>
              <a:buClr>
                <a:schemeClr val="lt1"/>
              </a:buClr>
              <a:buSzPts val="1400"/>
              <a:buFont typeface="Montserrat"/>
              <a:buNone/>
            </a:pPr>
            <a:r>
              <a:t/>
            </a:r>
            <a:endParaRPr b="0" i="0" sz="900" u="none" cap="none" strike="noStrike">
              <a:solidFill>
                <a:schemeClr val="lt1"/>
              </a:solidFill>
              <a:latin typeface="Montserrat"/>
              <a:ea typeface="Montserrat"/>
              <a:cs typeface="Montserrat"/>
              <a:sym typeface="Montserrat"/>
            </a:endParaRPr>
          </a:p>
          <a:p>
            <a:pPr indent="0" lvl="0" marL="139700" marR="0" rtl="0" algn="l">
              <a:lnSpc>
                <a:spcPct val="100000"/>
              </a:lnSpc>
              <a:spcBef>
                <a:spcPts val="0"/>
              </a:spcBef>
              <a:spcAft>
                <a:spcPts val="0"/>
              </a:spcAft>
              <a:buClr>
                <a:schemeClr val="lt1"/>
              </a:buClr>
              <a:buSzPts val="1400"/>
              <a:buFont typeface="Montserrat"/>
              <a:buNone/>
            </a:pPr>
            <a:r>
              <a:rPr b="0" i="0" lang="en-US" sz="900" u="none" cap="none" strike="noStrike">
                <a:solidFill>
                  <a:schemeClr val="lt1"/>
                </a:solidFill>
                <a:latin typeface="Montserrat"/>
                <a:ea typeface="Montserrat"/>
                <a:cs typeface="Montserrat"/>
                <a:sym typeface="Montserrat"/>
              </a:rPr>
              <a:t>Personal relationships with customers</a:t>
            </a:r>
            <a:endParaRPr/>
          </a:p>
          <a:p>
            <a:pPr indent="0" lvl="0" marL="139700" marR="0" rtl="0" algn="l">
              <a:lnSpc>
                <a:spcPct val="100000"/>
              </a:lnSpc>
              <a:spcBef>
                <a:spcPts val="0"/>
              </a:spcBef>
              <a:spcAft>
                <a:spcPts val="0"/>
              </a:spcAft>
              <a:buClr>
                <a:schemeClr val="lt1"/>
              </a:buClr>
              <a:buSzPts val="1400"/>
              <a:buFont typeface="Montserrat"/>
              <a:buNone/>
            </a:pPr>
            <a:r>
              <a:rPr b="0" i="0" lang="en-US" sz="900" u="none" cap="none" strike="noStrike">
                <a:solidFill>
                  <a:schemeClr val="lt1"/>
                </a:solidFill>
                <a:latin typeface="Montserrat"/>
                <a:ea typeface="Montserrat"/>
                <a:cs typeface="Montserrat"/>
                <a:sym typeface="Montserrat"/>
              </a:rPr>
              <a:t>Loyalty programs</a:t>
            </a:r>
            <a:endParaRPr/>
          </a:p>
          <a:p>
            <a:pPr indent="0" lvl="0" marL="139700" marR="0" rtl="0" algn="l">
              <a:lnSpc>
                <a:spcPct val="100000"/>
              </a:lnSpc>
              <a:spcBef>
                <a:spcPts val="0"/>
              </a:spcBef>
              <a:spcAft>
                <a:spcPts val="0"/>
              </a:spcAft>
              <a:buClr>
                <a:schemeClr val="lt1"/>
              </a:buClr>
              <a:buSzPts val="1400"/>
              <a:buFont typeface="Montserrat"/>
              <a:buNone/>
            </a:pPr>
            <a:r>
              <a:rPr b="0" i="0" lang="en-US" sz="900" u="none" cap="none" strike="noStrike">
                <a:solidFill>
                  <a:schemeClr val="lt1"/>
                </a:solidFill>
                <a:latin typeface="Montserrat"/>
                <a:ea typeface="Montserrat"/>
                <a:cs typeface="Montserrat"/>
                <a:sym typeface="Montserrat"/>
              </a:rPr>
              <a:t>24/7 customer support</a:t>
            </a:r>
            <a:endParaRPr/>
          </a:p>
        </p:txBody>
      </p:sp>
      <p:sp>
        <p:nvSpPr>
          <p:cNvPr id="130" name="Google Shape;130;p6"/>
          <p:cNvSpPr txBox="1"/>
          <p:nvPr/>
        </p:nvSpPr>
        <p:spPr>
          <a:xfrm>
            <a:off x="7144077" y="1059328"/>
            <a:ext cx="1636258" cy="2592734"/>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chemeClr val="lt1"/>
              </a:buClr>
              <a:buSzPts val="1400"/>
              <a:buFont typeface="Montserrat"/>
              <a:buNone/>
            </a:pPr>
            <a:r>
              <a:rPr b="1" i="0" lang="en-US" sz="1100" u="none" cap="none" strike="noStrike">
                <a:solidFill>
                  <a:schemeClr val="lt1"/>
                </a:solidFill>
                <a:latin typeface="Montserrat"/>
                <a:ea typeface="Montserrat"/>
                <a:cs typeface="Montserrat"/>
                <a:sym typeface="Montserrat"/>
              </a:rPr>
              <a:t>Customer Segments</a:t>
            </a:r>
            <a:endParaRPr/>
          </a:p>
          <a:p>
            <a:pPr indent="0" lvl="0" marL="139700" marR="0" rtl="0" algn="l">
              <a:lnSpc>
                <a:spcPct val="100000"/>
              </a:lnSpc>
              <a:spcBef>
                <a:spcPts val="0"/>
              </a:spcBef>
              <a:spcAft>
                <a:spcPts val="0"/>
              </a:spcAft>
              <a:buClr>
                <a:schemeClr val="lt1"/>
              </a:buClr>
              <a:buSzPts val="1400"/>
              <a:buFont typeface="Montserrat"/>
              <a:buNone/>
            </a:pPr>
            <a:r>
              <a:t/>
            </a:r>
            <a:endParaRPr b="0" i="0" sz="1100" u="none" cap="none" strike="noStrike">
              <a:solidFill>
                <a:schemeClr val="lt1"/>
              </a:solidFill>
              <a:latin typeface="Montserrat"/>
              <a:ea typeface="Montserrat"/>
              <a:cs typeface="Montserrat"/>
              <a:sym typeface="Montserrat"/>
            </a:endParaRPr>
          </a:p>
          <a:p>
            <a:pPr indent="0" lvl="0" marL="139700" marR="0" rtl="0" algn="l">
              <a:lnSpc>
                <a:spcPct val="100000"/>
              </a:lnSpc>
              <a:spcBef>
                <a:spcPts val="0"/>
              </a:spcBef>
              <a:spcAft>
                <a:spcPts val="0"/>
              </a:spcAft>
              <a:buClr>
                <a:schemeClr val="lt1"/>
              </a:buClr>
              <a:buSzPts val="1400"/>
              <a:buFont typeface="Montserrat"/>
              <a:buNone/>
            </a:pPr>
            <a:r>
              <a:rPr b="0" i="0" lang="en-US" sz="1100" u="none" cap="none" strike="noStrike">
                <a:solidFill>
                  <a:schemeClr val="lt1"/>
                </a:solidFill>
                <a:latin typeface="Montserrat"/>
                <a:ea typeface="Montserrat"/>
                <a:cs typeface="Montserrat"/>
                <a:sym typeface="Montserrat"/>
              </a:rPr>
              <a:t>Residential customers</a:t>
            </a:r>
            <a:endParaRPr/>
          </a:p>
          <a:p>
            <a:pPr indent="0" lvl="0" marL="139700" marR="0" rtl="0" algn="l">
              <a:lnSpc>
                <a:spcPct val="100000"/>
              </a:lnSpc>
              <a:spcBef>
                <a:spcPts val="0"/>
              </a:spcBef>
              <a:spcAft>
                <a:spcPts val="0"/>
              </a:spcAft>
              <a:buClr>
                <a:schemeClr val="lt1"/>
              </a:buClr>
              <a:buSzPts val="1400"/>
              <a:buFont typeface="Montserrat"/>
              <a:buNone/>
            </a:pPr>
            <a:r>
              <a:rPr b="0" i="0" lang="en-US" sz="1100" u="none" cap="none" strike="noStrike">
                <a:solidFill>
                  <a:schemeClr val="lt1"/>
                </a:solidFill>
                <a:latin typeface="Montserrat"/>
                <a:ea typeface="Montserrat"/>
                <a:cs typeface="Montserrat"/>
                <a:sym typeface="Montserrat"/>
              </a:rPr>
              <a:t>Business customers</a:t>
            </a:r>
            <a:endParaRPr/>
          </a:p>
        </p:txBody>
      </p:sp>
      <p:sp>
        <p:nvSpPr>
          <p:cNvPr id="131" name="Google Shape;131;p6"/>
          <p:cNvSpPr txBox="1"/>
          <p:nvPr/>
        </p:nvSpPr>
        <p:spPr>
          <a:xfrm>
            <a:off x="5507819" y="2394605"/>
            <a:ext cx="1636258" cy="1257456"/>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chemeClr val="lt1"/>
              </a:buClr>
              <a:buSzPts val="1400"/>
              <a:buFont typeface="Montserrat"/>
              <a:buNone/>
            </a:pPr>
            <a:r>
              <a:rPr b="1" i="0" lang="en-US" sz="1050" u="none" cap="none" strike="noStrike">
                <a:solidFill>
                  <a:schemeClr val="lt1"/>
                </a:solidFill>
                <a:latin typeface="Montserrat"/>
                <a:ea typeface="Montserrat"/>
                <a:cs typeface="Montserrat"/>
                <a:sym typeface="Montserrat"/>
              </a:rPr>
              <a:t>Channels</a:t>
            </a:r>
            <a:endParaRPr/>
          </a:p>
          <a:p>
            <a:pPr indent="0" lvl="0" marL="139700" marR="0" rtl="0" algn="l">
              <a:lnSpc>
                <a:spcPct val="100000"/>
              </a:lnSpc>
              <a:spcBef>
                <a:spcPts val="0"/>
              </a:spcBef>
              <a:spcAft>
                <a:spcPts val="0"/>
              </a:spcAft>
              <a:buClr>
                <a:schemeClr val="lt1"/>
              </a:buClr>
              <a:buSzPts val="1400"/>
              <a:buFont typeface="Montserrat"/>
              <a:buNone/>
            </a:pPr>
            <a:r>
              <a:t/>
            </a:r>
            <a:endParaRPr b="0" i="0" sz="1050" u="none" cap="none" strike="noStrike">
              <a:solidFill>
                <a:schemeClr val="lt1"/>
              </a:solidFill>
              <a:latin typeface="Montserrat"/>
              <a:ea typeface="Montserrat"/>
              <a:cs typeface="Montserrat"/>
              <a:sym typeface="Montserrat"/>
            </a:endParaRPr>
          </a:p>
          <a:p>
            <a:pPr indent="0" lvl="0" marL="139700" marR="0" rtl="0" algn="l">
              <a:lnSpc>
                <a:spcPct val="100000"/>
              </a:lnSpc>
              <a:spcBef>
                <a:spcPts val="0"/>
              </a:spcBef>
              <a:spcAft>
                <a:spcPts val="0"/>
              </a:spcAft>
              <a:buClr>
                <a:schemeClr val="lt1"/>
              </a:buClr>
              <a:buSzPts val="1400"/>
              <a:buFont typeface="Montserrat"/>
              <a:buNone/>
            </a:pPr>
            <a:r>
              <a:rPr b="0" i="0" lang="en-US" sz="1050" u="none" cap="none" strike="noStrike">
                <a:solidFill>
                  <a:schemeClr val="lt1"/>
                </a:solidFill>
                <a:latin typeface="Montserrat"/>
                <a:ea typeface="Montserrat"/>
                <a:cs typeface="Montserrat"/>
                <a:sym typeface="Montserrat"/>
              </a:rPr>
              <a:t>Retail stores</a:t>
            </a:r>
            <a:endParaRPr/>
          </a:p>
          <a:p>
            <a:pPr indent="0" lvl="0" marL="139700" marR="0" rtl="0" algn="l">
              <a:lnSpc>
                <a:spcPct val="100000"/>
              </a:lnSpc>
              <a:spcBef>
                <a:spcPts val="0"/>
              </a:spcBef>
              <a:spcAft>
                <a:spcPts val="0"/>
              </a:spcAft>
              <a:buClr>
                <a:schemeClr val="lt1"/>
              </a:buClr>
              <a:buSzPts val="1400"/>
              <a:buFont typeface="Montserrat"/>
              <a:buNone/>
            </a:pPr>
            <a:r>
              <a:rPr b="0" i="0" lang="en-US" sz="1050" u="none" cap="none" strike="noStrike">
                <a:solidFill>
                  <a:schemeClr val="lt1"/>
                </a:solidFill>
                <a:latin typeface="Montserrat"/>
                <a:ea typeface="Montserrat"/>
                <a:cs typeface="Montserrat"/>
                <a:sym typeface="Montserrat"/>
              </a:rPr>
              <a:t>Online sales</a:t>
            </a:r>
            <a:endParaRPr/>
          </a:p>
          <a:p>
            <a:pPr indent="0" lvl="0" marL="139700" marR="0" rtl="0" algn="l">
              <a:lnSpc>
                <a:spcPct val="100000"/>
              </a:lnSpc>
              <a:spcBef>
                <a:spcPts val="0"/>
              </a:spcBef>
              <a:spcAft>
                <a:spcPts val="0"/>
              </a:spcAft>
              <a:buClr>
                <a:schemeClr val="lt1"/>
              </a:buClr>
              <a:buSzPts val="1400"/>
              <a:buFont typeface="Montserrat"/>
              <a:buNone/>
            </a:pPr>
            <a:r>
              <a:rPr b="0" i="0" lang="en-US" sz="1050" u="none" cap="none" strike="noStrike">
                <a:solidFill>
                  <a:schemeClr val="lt1"/>
                </a:solidFill>
                <a:latin typeface="Montserrat"/>
                <a:ea typeface="Montserrat"/>
                <a:cs typeface="Montserrat"/>
                <a:sym typeface="Montserrat"/>
              </a:rPr>
              <a:t>Call center</a:t>
            </a:r>
            <a:endParaRPr/>
          </a:p>
          <a:p>
            <a:pPr indent="0" lvl="0" marL="139700" marR="0" rtl="0" algn="l">
              <a:lnSpc>
                <a:spcPct val="100000"/>
              </a:lnSpc>
              <a:spcBef>
                <a:spcPts val="0"/>
              </a:spcBef>
              <a:spcAft>
                <a:spcPts val="0"/>
              </a:spcAft>
              <a:buClr>
                <a:schemeClr val="lt1"/>
              </a:buClr>
              <a:buSzPts val="1400"/>
              <a:buFont typeface="Montserrat"/>
              <a:buNone/>
            </a:pPr>
            <a:r>
              <a:rPr b="0" i="0" lang="en-US" sz="1050" u="none" cap="none" strike="noStrike">
                <a:solidFill>
                  <a:schemeClr val="lt1"/>
                </a:solidFill>
                <a:latin typeface="Montserrat"/>
                <a:ea typeface="Montserrat"/>
                <a:cs typeface="Montserrat"/>
                <a:sym typeface="Montserrat"/>
              </a:rPr>
              <a:t>Mobile app</a:t>
            </a:r>
            <a:endParaRPr/>
          </a:p>
        </p:txBody>
      </p:sp>
      <p:sp>
        <p:nvSpPr>
          <p:cNvPr id="132" name="Google Shape;132;p6"/>
          <p:cNvSpPr txBox="1"/>
          <p:nvPr/>
        </p:nvSpPr>
        <p:spPr>
          <a:xfrm>
            <a:off x="454665" y="3655090"/>
            <a:ext cx="4138827" cy="124318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chemeClr val="lt1"/>
              </a:buClr>
              <a:buSzPts val="1400"/>
              <a:buFont typeface="Montserrat"/>
              <a:buNone/>
            </a:pPr>
            <a:r>
              <a:rPr b="1" i="0" lang="en-US" sz="1100" u="none" cap="none" strike="noStrike">
                <a:solidFill>
                  <a:schemeClr val="lt1"/>
                </a:solidFill>
                <a:latin typeface="Montserrat"/>
                <a:ea typeface="Montserrat"/>
                <a:cs typeface="Montserrat"/>
                <a:sym typeface="Montserrat"/>
              </a:rPr>
              <a:t>Cost Structure</a:t>
            </a:r>
            <a:endParaRPr/>
          </a:p>
          <a:p>
            <a:pPr indent="0" lvl="0" marL="139700" marR="0" rtl="0" algn="l">
              <a:lnSpc>
                <a:spcPct val="100000"/>
              </a:lnSpc>
              <a:spcBef>
                <a:spcPts val="0"/>
              </a:spcBef>
              <a:spcAft>
                <a:spcPts val="0"/>
              </a:spcAft>
              <a:buClr>
                <a:schemeClr val="lt1"/>
              </a:buClr>
              <a:buSzPts val="1400"/>
              <a:buFont typeface="Montserrat"/>
              <a:buNone/>
            </a:pPr>
            <a:r>
              <a:t/>
            </a:r>
            <a:endParaRPr b="0" i="0" sz="1100" u="none" cap="none" strike="noStrike">
              <a:solidFill>
                <a:schemeClr val="lt1"/>
              </a:solidFill>
              <a:latin typeface="Montserrat"/>
              <a:ea typeface="Montserrat"/>
              <a:cs typeface="Montserrat"/>
              <a:sym typeface="Montserrat"/>
            </a:endParaRPr>
          </a:p>
          <a:p>
            <a:pPr indent="0" lvl="0" marL="139700" marR="0" rtl="0" algn="l">
              <a:lnSpc>
                <a:spcPct val="100000"/>
              </a:lnSpc>
              <a:spcBef>
                <a:spcPts val="0"/>
              </a:spcBef>
              <a:spcAft>
                <a:spcPts val="0"/>
              </a:spcAft>
              <a:buClr>
                <a:schemeClr val="lt1"/>
              </a:buClr>
              <a:buSzPts val="1400"/>
              <a:buFont typeface="Montserrat"/>
              <a:buNone/>
            </a:pPr>
            <a:r>
              <a:rPr b="0" i="0" lang="en-US" sz="1100" u="none" cap="none" strike="noStrike">
                <a:solidFill>
                  <a:schemeClr val="lt1"/>
                </a:solidFill>
                <a:latin typeface="Montserrat"/>
                <a:ea typeface="Montserrat"/>
                <a:cs typeface="Montserrat"/>
                <a:sym typeface="Montserrat"/>
              </a:rPr>
              <a:t>Network maintenance costs</a:t>
            </a:r>
            <a:endParaRPr/>
          </a:p>
          <a:p>
            <a:pPr indent="0" lvl="0" marL="139700" marR="0" rtl="0" algn="l">
              <a:lnSpc>
                <a:spcPct val="100000"/>
              </a:lnSpc>
              <a:spcBef>
                <a:spcPts val="0"/>
              </a:spcBef>
              <a:spcAft>
                <a:spcPts val="0"/>
              </a:spcAft>
              <a:buClr>
                <a:schemeClr val="lt1"/>
              </a:buClr>
              <a:buSzPts val="1400"/>
              <a:buFont typeface="Montserrat"/>
              <a:buNone/>
            </a:pPr>
            <a:r>
              <a:rPr b="0" i="0" lang="en-US" sz="1100" u="none" cap="none" strike="noStrike">
                <a:solidFill>
                  <a:schemeClr val="lt1"/>
                </a:solidFill>
                <a:latin typeface="Montserrat"/>
                <a:ea typeface="Montserrat"/>
                <a:cs typeface="Montserrat"/>
                <a:sym typeface="Montserrat"/>
              </a:rPr>
              <a:t>Customer acquisition costs</a:t>
            </a:r>
            <a:endParaRPr/>
          </a:p>
          <a:p>
            <a:pPr indent="0" lvl="0" marL="139700" marR="0" rtl="0" algn="l">
              <a:lnSpc>
                <a:spcPct val="100000"/>
              </a:lnSpc>
              <a:spcBef>
                <a:spcPts val="0"/>
              </a:spcBef>
              <a:spcAft>
                <a:spcPts val="0"/>
              </a:spcAft>
              <a:buClr>
                <a:schemeClr val="lt1"/>
              </a:buClr>
              <a:buSzPts val="1400"/>
              <a:buFont typeface="Montserrat"/>
              <a:buNone/>
            </a:pPr>
            <a:r>
              <a:rPr b="0" i="0" lang="en-US" sz="1100" u="none" cap="none" strike="noStrike">
                <a:solidFill>
                  <a:schemeClr val="lt1"/>
                </a:solidFill>
                <a:latin typeface="Montserrat"/>
                <a:ea typeface="Montserrat"/>
                <a:cs typeface="Montserrat"/>
                <a:sym typeface="Montserrat"/>
              </a:rPr>
              <a:t>Customer service costs</a:t>
            </a:r>
            <a:endParaRPr/>
          </a:p>
        </p:txBody>
      </p:sp>
      <p:sp>
        <p:nvSpPr>
          <p:cNvPr id="133" name="Google Shape;133;p6"/>
          <p:cNvSpPr txBox="1"/>
          <p:nvPr/>
        </p:nvSpPr>
        <p:spPr>
          <a:xfrm>
            <a:off x="4593492" y="3652061"/>
            <a:ext cx="4186843" cy="124318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139700" marR="0" rtl="0" algn="l">
              <a:lnSpc>
                <a:spcPct val="100000"/>
              </a:lnSpc>
              <a:spcBef>
                <a:spcPts val="0"/>
              </a:spcBef>
              <a:spcAft>
                <a:spcPts val="0"/>
              </a:spcAft>
              <a:buClr>
                <a:schemeClr val="lt1"/>
              </a:buClr>
              <a:buSzPts val="1400"/>
              <a:buFont typeface="Montserrat"/>
              <a:buNone/>
            </a:pPr>
            <a:r>
              <a:rPr b="1" i="0" lang="en-US" sz="1100" u="none" cap="none" strike="noStrike">
                <a:solidFill>
                  <a:schemeClr val="lt1"/>
                </a:solidFill>
                <a:latin typeface="Montserrat"/>
                <a:ea typeface="Montserrat"/>
                <a:cs typeface="Montserrat"/>
                <a:sym typeface="Montserrat"/>
              </a:rPr>
              <a:t>Revenue Streams</a:t>
            </a:r>
            <a:endParaRPr/>
          </a:p>
          <a:p>
            <a:pPr indent="0" lvl="0" marL="139700" marR="0" rtl="0" algn="l">
              <a:lnSpc>
                <a:spcPct val="100000"/>
              </a:lnSpc>
              <a:spcBef>
                <a:spcPts val="0"/>
              </a:spcBef>
              <a:spcAft>
                <a:spcPts val="0"/>
              </a:spcAft>
              <a:buClr>
                <a:schemeClr val="lt1"/>
              </a:buClr>
              <a:buSzPts val="1400"/>
              <a:buFont typeface="Montserrat"/>
              <a:buNone/>
            </a:pPr>
            <a:r>
              <a:t/>
            </a:r>
            <a:endParaRPr b="0" i="0" sz="1100" u="none" cap="none" strike="noStrike">
              <a:solidFill>
                <a:schemeClr val="lt1"/>
              </a:solidFill>
              <a:latin typeface="Montserrat"/>
              <a:ea typeface="Montserrat"/>
              <a:cs typeface="Montserrat"/>
              <a:sym typeface="Montserrat"/>
            </a:endParaRPr>
          </a:p>
          <a:p>
            <a:pPr indent="0" lvl="0" marL="139700" marR="0" rtl="0" algn="l">
              <a:lnSpc>
                <a:spcPct val="100000"/>
              </a:lnSpc>
              <a:spcBef>
                <a:spcPts val="0"/>
              </a:spcBef>
              <a:spcAft>
                <a:spcPts val="0"/>
              </a:spcAft>
              <a:buClr>
                <a:schemeClr val="lt1"/>
              </a:buClr>
              <a:buSzPts val="1400"/>
              <a:buFont typeface="Montserrat"/>
              <a:buNone/>
            </a:pPr>
            <a:r>
              <a:rPr b="0" i="0" lang="en-US" sz="1100" u="none" cap="none" strike="noStrike">
                <a:solidFill>
                  <a:schemeClr val="lt1"/>
                </a:solidFill>
                <a:latin typeface="Montserrat"/>
                <a:ea typeface="Montserrat"/>
                <a:cs typeface="Montserrat"/>
                <a:sym typeface="Montserrat"/>
              </a:rPr>
              <a:t>Monthly subscription fees</a:t>
            </a:r>
            <a:endParaRPr/>
          </a:p>
          <a:p>
            <a:pPr indent="0" lvl="0" marL="139700" marR="0" rtl="0" algn="l">
              <a:lnSpc>
                <a:spcPct val="100000"/>
              </a:lnSpc>
              <a:spcBef>
                <a:spcPts val="0"/>
              </a:spcBef>
              <a:spcAft>
                <a:spcPts val="0"/>
              </a:spcAft>
              <a:buClr>
                <a:schemeClr val="lt1"/>
              </a:buClr>
              <a:buSzPts val="1400"/>
              <a:buFont typeface="Montserrat"/>
              <a:buNone/>
            </a:pPr>
            <a:r>
              <a:rPr b="0" i="0" lang="en-US" sz="1100" u="none" cap="none" strike="noStrike">
                <a:solidFill>
                  <a:schemeClr val="lt1"/>
                </a:solidFill>
                <a:latin typeface="Montserrat"/>
                <a:ea typeface="Montserrat"/>
                <a:cs typeface="Montserrat"/>
                <a:sym typeface="Montserrat"/>
              </a:rPr>
              <a:t>Pay-per-use fees</a:t>
            </a:r>
            <a:endParaRPr/>
          </a:p>
          <a:p>
            <a:pPr indent="0" lvl="0" marL="139700" marR="0" rtl="0" algn="l">
              <a:lnSpc>
                <a:spcPct val="100000"/>
              </a:lnSpc>
              <a:spcBef>
                <a:spcPts val="0"/>
              </a:spcBef>
              <a:spcAft>
                <a:spcPts val="0"/>
              </a:spcAft>
              <a:buClr>
                <a:schemeClr val="lt1"/>
              </a:buClr>
              <a:buSzPts val="1400"/>
              <a:buFont typeface="Montserrat"/>
              <a:buNone/>
            </a:pPr>
            <a:r>
              <a:rPr b="0" i="0" lang="en-US" sz="1100" u="none" cap="none" strike="noStrike">
                <a:solidFill>
                  <a:schemeClr val="lt1"/>
                </a:solidFill>
                <a:latin typeface="Montserrat"/>
                <a:ea typeface="Montserrat"/>
                <a:cs typeface="Montserrat"/>
                <a:sym typeface="Montserrat"/>
              </a:rPr>
              <a:t>Equipment sales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idx="4" type="title"/>
          </p:nvPr>
        </p:nvSpPr>
        <p:spPr>
          <a:xfrm>
            <a:off x="938500" y="445025"/>
            <a:ext cx="4629300" cy="54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DATA INFORMATION</a:t>
            </a:r>
            <a:endParaRPr/>
          </a:p>
        </p:txBody>
      </p:sp>
      <p:cxnSp>
        <p:nvCxnSpPr>
          <p:cNvPr id="139" name="Google Shape;139;p7"/>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140" name="Google Shape;140;p7"/>
          <p:cNvSpPr txBox="1"/>
          <p:nvPr/>
        </p:nvSpPr>
        <p:spPr>
          <a:xfrm>
            <a:off x="938500" y="912221"/>
            <a:ext cx="4946400" cy="5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Montserrat"/>
              <a:buNone/>
            </a:pPr>
            <a:r>
              <a:rPr b="1" i="0" lang="en-US" sz="1400" u="none" cap="none" strike="noStrike">
                <a:solidFill>
                  <a:schemeClr val="accent1"/>
                </a:solidFill>
                <a:latin typeface="Montserrat"/>
                <a:ea typeface="Montserrat"/>
                <a:cs typeface="Montserrat"/>
                <a:sym typeface="Montserrat"/>
              </a:rPr>
              <a:t>Dataset: Telecom Customer Dataset</a:t>
            </a:r>
            <a:endParaRPr b="0" i="0" sz="1400" u="none" cap="none" strike="noStrike">
              <a:solidFill>
                <a:schemeClr val="accent1"/>
              </a:solidFill>
              <a:latin typeface="Montserrat"/>
              <a:ea typeface="Montserrat"/>
              <a:cs typeface="Montserrat"/>
              <a:sym typeface="Montserrat"/>
            </a:endParaRPr>
          </a:p>
        </p:txBody>
      </p:sp>
      <p:sp>
        <p:nvSpPr>
          <p:cNvPr id="141" name="Google Shape;141;p7"/>
          <p:cNvSpPr txBox="1"/>
          <p:nvPr/>
        </p:nvSpPr>
        <p:spPr>
          <a:xfrm>
            <a:off x="938500" y="1460621"/>
            <a:ext cx="3545800" cy="303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Montserrat"/>
              <a:buNone/>
            </a:pPr>
            <a:r>
              <a:rPr b="1" i="0" lang="en-US" sz="1400" u="none" cap="none" strike="noStrike">
                <a:solidFill>
                  <a:schemeClr val="lt1"/>
                </a:solidFill>
                <a:latin typeface="Montserrat"/>
                <a:ea typeface="Montserrat"/>
                <a:cs typeface="Montserrat"/>
                <a:sym typeface="Montserrat"/>
              </a:rPr>
              <a:t>Customer demographics </a:t>
            </a:r>
            <a:r>
              <a:rPr b="0" i="0" lang="en-US" sz="1400" u="none" cap="none" strike="noStrike">
                <a:solidFill>
                  <a:schemeClr val="lt1"/>
                </a:solidFill>
                <a:latin typeface="Montserrat"/>
                <a:ea typeface="Montserrat"/>
                <a:cs typeface="Montserrat"/>
                <a:sym typeface="Montserrat"/>
              </a:rPr>
              <a:t>(age, gender, marital status, number of dependents, city, zip code, latitude, longitude)</a:t>
            </a:r>
            <a:endParaRPr/>
          </a:p>
          <a:p>
            <a:pPr indent="0" lvl="0" marL="0" marR="0" rtl="0" algn="l">
              <a:lnSpc>
                <a:spcPct val="100000"/>
              </a:lnSpc>
              <a:spcBef>
                <a:spcPts val="0"/>
              </a:spcBef>
              <a:spcAft>
                <a:spcPts val="0"/>
              </a:spcAft>
              <a:buClr>
                <a:schemeClr val="lt1"/>
              </a:buClr>
              <a:buSzPts val="1400"/>
              <a:buFont typeface="Montserrat"/>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1400"/>
              <a:buFont typeface="Montserrat"/>
              <a:buNone/>
            </a:pPr>
            <a:r>
              <a:rPr b="1" i="0" lang="en-US" sz="1400" u="none" cap="none" strike="noStrike">
                <a:solidFill>
                  <a:schemeClr val="lt1"/>
                </a:solidFill>
                <a:latin typeface="Montserrat"/>
                <a:ea typeface="Montserrat"/>
                <a:cs typeface="Montserrat"/>
                <a:sym typeface="Montserrat"/>
              </a:rPr>
              <a:t>Customer usage patterns </a:t>
            </a:r>
            <a:r>
              <a:rPr b="0" i="0" lang="en-US" sz="1400" u="none" cap="none" strike="noStrike">
                <a:solidFill>
                  <a:schemeClr val="lt1"/>
                </a:solidFill>
                <a:latin typeface="Montserrat"/>
                <a:ea typeface="Montserrat"/>
                <a:cs typeface="Montserrat"/>
                <a:sym typeface="Montserrat"/>
              </a:rPr>
              <a:t>(phone service, multiple lines, internet service, internet type, average monthly GB download, online security, online backup, device protection plan, premium tech support, streaming TV, streaming movies, streaming music, unlimited data)</a:t>
            </a:r>
            <a:endParaRPr/>
          </a:p>
        </p:txBody>
      </p:sp>
      <p:sp>
        <p:nvSpPr>
          <p:cNvPr id="142" name="Google Shape;142;p7"/>
          <p:cNvSpPr txBox="1"/>
          <p:nvPr/>
        </p:nvSpPr>
        <p:spPr>
          <a:xfrm>
            <a:off x="4659702" y="1460621"/>
            <a:ext cx="3545800" cy="303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Montserrat"/>
              <a:buNone/>
            </a:pPr>
            <a:r>
              <a:rPr b="1" i="0" lang="en-US" sz="1400" u="none" cap="none" strike="noStrike">
                <a:solidFill>
                  <a:schemeClr val="lt1"/>
                </a:solidFill>
                <a:latin typeface="Montserrat"/>
                <a:ea typeface="Montserrat"/>
                <a:cs typeface="Montserrat"/>
                <a:sym typeface="Montserrat"/>
              </a:rPr>
              <a:t>Customer subscription information </a:t>
            </a:r>
            <a:r>
              <a:rPr b="0" i="0" lang="en-US" sz="1400" u="none" cap="none" strike="noStrike">
                <a:solidFill>
                  <a:schemeClr val="lt1"/>
                </a:solidFill>
                <a:latin typeface="Montserrat"/>
                <a:ea typeface="Montserrat"/>
                <a:cs typeface="Montserrat"/>
                <a:sym typeface="Montserrat"/>
              </a:rPr>
              <a:t>(contract type, paperless billing, payment method)</a:t>
            </a:r>
            <a:endParaRPr/>
          </a:p>
          <a:p>
            <a:pPr indent="0" lvl="0" marL="0" marR="0" rtl="0" algn="l">
              <a:lnSpc>
                <a:spcPct val="100000"/>
              </a:lnSpc>
              <a:spcBef>
                <a:spcPts val="0"/>
              </a:spcBef>
              <a:spcAft>
                <a:spcPts val="0"/>
              </a:spcAft>
              <a:buClr>
                <a:schemeClr val="lt1"/>
              </a:buClr>
              <a:buSzPts val="1400"/>
              <a:buFont typeface="Montserrat"/>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1400"/>
              <a:buFont typeface="Montserrat"/>
              <a:buNone/>
            </a:pPr>
            <a:r>
              <a:rPr b="1" i="0" lang="en-US" sz="1400" u="none" cap="none" strike="noStrike">
                <a:solidFill>
                  <a:schemeClr val="lt1"/>
                </a:solidFill>
                <a:latin typeface="Montserrat"/>
                <a:ea typeface="Montserrat"/>
                <a:cs typeface="Montserrat"/>
                <a:sym typeface="Montserrat"/>
              </a:rPr>
              <a:t>Customer financial data </a:t>
            </a:r>
            <a:r>
              <a:rPr b="0" i="0" lang="en-US" sz="1400" u="none" cap="none" strike="noStrike">
                <a:solidFill>
                  <a:schemeClr val="lt1"/>
                </a:solidFill>
                <a:latin typeface="Montserrat"/>
                <a:ea typeface="Montserrat"/>
                <a:cs typeface="Montserrat"/>
                <a:sym typeface="Montserrat"/>
              </a:rPr>
              <a:t>(monthly charge, total charges, total refunds, total extra data charges, total long distance charges, total revenue)</a:t>
            </a:r>
            <a:endParaRPr/>
          </a:p>
          <a:p>
            <a:pPr indent="0" lvl="0" marL="0" marR="0" rtl="0" algn="l">
              <a:lnSpc>
                <a:spcPct val="100000"/>
              </a:lnSpc>
              <a:spcBef>
                <a:spcPts val="0"/>
              </a:spcBef>
              <a:spcAft>
                <a:spcPts val="0"/>
              </a:spcAft>
              <a:buClr>
                <a:schemeClr val="lt1"/>
              </a:buClr>
              <a:buSzPts val="1400"/>
              <a:buFont typeface="Montserrat"/>
              <a:buNone/>
            </a:pPr>
            <a:r>
              <a:rPr b="0" i="0" lang="en-US" sz="1400" u="none" cap="none" strike="noStrike">
                <a:solidFill>
                  <a:schemeClr val="lt1"/>
                </a:solidFill>
                <a:latin typeface="Montserrat"/>
                <a:ea typeface="Montserrat"/>
                <a:cs typeface="Montserrat"/>
                <a:sym typeface="Montserrat"/>
              </a:rPr>
              <a:t>Customer status (churned, stayed, joined)</a:t>
            </a:r>
            <a:endParaRPr/>
          </a:p>
          <a:p>
            <a:pPr indent="0" lvl="0" marL="0" marR="0" rtl="0" algn="l">
              <a:lnSpc>
                <a:spcPct val="100000"/>
              </a:lnSpc>
              <a:spcBef>
                <a:spcPts val="0"/>
              </a:spcBef>
              <a:spcAft>
                <a:spcPts val="0"/>
              </a:spcAft>
              <a:buClr>
                <a:schemeClr val="lt1"/>
              </a:buClr>
              <a:buSzPts val="1400"/>
              <a:buFont typeface="Montserrat"/>
              <a:buNone/>
            </a:pPr>
            <a:r>
              <a:t/>
            </a:r>
            <a:endParaRPr b="0" i="0" sz="14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1400"/>
              <a:buFont typeface="Montserrat"/>
              <a:buNone/>
            </a:pPr>
            <a:r>
              <a:rPr b="1" i="0" lang="en-US" sz="1400" u="none" cap="none" strike="noStrike">
                <a:solidFill>
                  <a:schemeClr val="lt1"/>
                </a:solidFill>
                <a:latin typeface="Montserrat"/>
                <a:ea typeface="Montserrat"/>
                <a:cs typeface="Montserrat"/>
                <a:sym typeface="Montserrat"/>
              </a:rPr>
              <a:t>Churn reason </a:t>
            </a:r>
            <a:r>
              <a:rPr b="0" i="0" lang="en-US" sz="1400" u="none" cap="none" strike="noStrike">
                <a:solidFill>
                  <a:schemeClr val="lt1"/>
                </a:solidFill>
                <a:latin typeface="Montserrat"/>
                <a:ea typeface="Montserrat"/>
                <a:cs typeface="Montserrat"/>
                <a:sym typeface="Montserrat"/>
              </a:rPr>
              <a:t>(attitude, competitor, dissatisfaction, other, price)</a:t>
            </a:r>
            <a:endParaRPr/>
          </a:p>
          <a:p>
            <a:pPr indent="0" lvl="0" marL="0" marR="0" rtl="0" algn="l">
              <a:lnSpc>
                <a:spcPct val="100000"/>
              </a:lnSpc>
              <a:spcBef>
                <a:spcPts val="0"/>
              </a:spcBef>
              <a:spcAft>
                <a:spcPts val="0"/>
              </a:spcAft>
              <a:buClr>
                <a:schemeClr val="lt1"/>
              </a:buClr>
              <a:buSzPts val="1400"/>
              <a:buFont typeface="Montserrat"/>
              <a:buNone/>
            </a:pPr>
            <a:r>
              <a:rPr b="1" i="0" lang="en-US" sz="1400" u="none" cap="none" strike="noStrike">
                <a:solidFill>
                  <a:schemeClr val="lt1"/>
                </a:solidFill>
                <a:latin typeface="Montserrat"/>
                <a:ea typeface="Montserrat"/>
                <a:cs typeface="Montserrat"/>
                <a:sym typeface="Montserrat"/>
              </a:rPr>
              <a:t>Zip code population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txBox="1"/>
          <p:nvPr>
            <p:ph idx="4" type="title"/>
          </p:nvPr>
        </p:nvSpPr>
        <p:spPr>
          <a:xfrm>
            <a:off x="938500" y="445025"/>
            <a:ext cx="4629300" cy="54839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CLEANING DATA</a:t>
            </a:r>
            <a:endParaRPr/>
          </a:p>
        </p:txBody>
      </p:sp>
      <p:cxnSp>
        <p:nvCxnSpPr>
          <p:cNvPr id="148" name="Google Shape;148;p8"/>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sp>
        <p:nvSpPr>
          <p:cNvPr id="149" name="Google Shape;149;p8"/>
          <p:cNvSpPr txBox="1"/>
          <p:nvPr/>
        </p:nvSpPr>
        <p:spPr>
          <a:xfrm>
            <a:off x="938500" y="912221"/>
            <a:ext cx="7267000" cy="54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1"/>
              </a:buClr>
              <a:buSzPts val="1400"/>
              <a:buFont typeface="Montserrat"/>
              <a:buNone/>
            </a:pPr>
            <a:r>
              <a:rPr b="1" i="0" lang="en-US" sz="1400" u="none" cap="none" strike="noStrike">
                <a:solidFill>
                  <a:schemeClr val="accent1"/>
                </a:solidFill>
                <a:latin typeface="Montserrat"/>
                <a:ea typeface="Montserrat"/>
                <a:cs typeface="Montserrat"/>
                <a:sym typeface="Montserrat"/>
              </a:rPr>
              <a:t>We have cleaned the data to ensure that it is consistent and complete.</a:t>
            </a:r>
            <a:endParaRPr b="0" i="0" sz="1400" u="none" cap="none" strike="noStrike">
              <a:solidFill>
                <a:schemeClr val="accent1"/>
              </a:solidFill>
              <a:latin typeface="Montserrat"/>
              <a:ea typeface="Montserrat"/>
              <a:cs typeface="Montserrat"/>
              <a:sym typeface="Montserrat"/>
            </a:endParaRPr>
          </a:p>
        </p:txBody>
      </p:sp>
      <p:pic>
        <p:nvPicPr>
          <p:cNvPr id="150" name="Google Shape;150;p8"/>
          <p:cNvPicPr preferRelativeResize="0"/>
          <p:nvPr/>
        </p:nvPicPr>
        <p:blipFill rotWithShape="1">
          <a:blip r:embed="rId3">
            <a:alphaModFix/>
          </a:blip>
          <a:srcRect b="0" l="0" r="0" t="0"/>
          <a:stretch/>
        </p:blipFill>
        <p:spPr>
          <a:xfrm>
            <a:off x="1026200" y="1460618"/>
            <a:ext cx="3085329" cy="1111132"/>
          </a:xfrm>
          <a:prstGeom prst="rect">
            <a:avLst/>
          </a:prstGeom>
          <a:noFill/>
          <a:ln>
            <a:noFill/>
          </a:ln>
        </p:spPr>
      </p:pic>
      <p:pic>
        <p:nvPicPr>
          <p:cNvPr id="151" name="Google Shape;151;p8"/>
          <p:cNvPicPr preferRelativeResize="0"/>
          <p:nvPr/>
        </p:nvPicPr>
        <p:blipFill rotWithShape="1">
          <a:blip r:embed="rId4">
            <a:alphaModFix/>
          </a:blip>
          <a:srcRect b="0" l="0" r="0" t="0"/>
          <a:stretch/>
        </p:blipFill>
        <p:spPr>
          <a:xfrm>
            <a:off x="1026200" y="2641075"/>
            <a:ext cx="3085329" cy="1685745"/>
          </a:xfrm>
          <a:prstGeom prst="rect">
            <a:avLst/>
          </a:prstGeom>
          <a:noFill/>
          <a:ln>
            <a:noFill/>
          </a:ln>
        </p:spPr>
      </p:pic>
      <p:pic>
        <p:nvPicPr>
          <p:cNvPr id="152" name="Google Shape;152;p8"/>
          <p:cNvPicPr preferRelativeResize="0"/>
          <p:nvPr/>
        </p:nvPicPr>
        <p:blipFill rotWithShape="1">
          <a:blip r:embed="rId5">
            <a:alphaModFix/>
          </a:blip>
          <a:srcRect b="0" l="0" r="0" t="0"/>
          <a:stretch/>
        </p:blipFill>
        <p:spPr>
          <a:xfrm>
            <a:off x="4321509" y="1460618"/>
            <a:ext cx="3918280" cy="28662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9"/>
          <p:cNvSpPr txBox="1"/>
          <p:nvPr>
            <p:ph type="title"/>
          </p:nvPr>
        </p:nvSpPr>
        <p:spPr>
          <a:xfrm>
            <a:off x="938499" y="445025"/>
            <a:ext cx="5883405" cy="9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US"/>
              <a:t>FINDING HYPOTHESIS PROBLEMS</a:t>
            </a:r>
            <a:endParaRPr/>
          </a:p>
        </p:txBody>
      </p:sp>
      <p:cxnSp>
        <p:nvCxnSpPr>
          <p:cNvPr id="158" name="Google Shape;158;p9"/>
          <p:cNvCxnSpPr/>
          <p:nvPr/>
        </p:nvCxnSpPr>
        <p:spPr>
          <a:xfrm>
            <a:off x="1026200" y="414022"/>
            <a:ext cx="2763000" cy="0"/>
          </a:xfrm>
          <a:prstGeom prst="straightConnector1">
            <a:avLst/>
          </a:prstGeom>
          <a:noFill/>
          <a:ln cap="flat" cmpd="sng" w="9525">
            <a:solidFill>
              <a:schemeClr val="accent1"/>
            </a:solidFill>
            <a:prstDash val="solid"/>
            <a:round/>
            <a:headEnd len="sm" w="sm" type="none"/>
            <a:tailEnd len="sm" w="sm" type="none"/>
          </a:ln>
          <a:effectLst>
            <a:outerShdw blurRad="57150" rotWithShape="0" algn="bl" dir="5400000" dist="19050">
              <a:srgbClr val="FFFFFF">
                <a:alpha val="49803"/>
              </a:srgbClr>
            </a:outerShdw>
          </a:effectLst>
        </p:spPr>
      </p:cxnSp>
      <p:grpSp>
        <p:nvGrpSpPr>
          <p:cNvPr id="159" name="Google Shape;159;p9"/>
          <p:cNvGrpSpPr/>
          <p:nvPr/>
        </p:nvGrpSpPr>
        <p:grpSpPr>
          <a:xfrm>
            <a:off x="758025" y="930325"/>
            <a:ext cx="7987747" cy="3978401"/>
            <a:chOff x="1" y="3885"/>
            <a:chExt cx="7672411" cy="3978401"/>
          </a:xfrm>
        </p:grpSpPr>
        <p:sp>
          <p:nvSpPr>
            <p:cNvPr id="160" name="Google Shape;160;p9"/>
            <p:cNvSpPr/>
            <p:nvPr/>
          </p:nvSpPr>
          <p:spPr>
            <a:xfrm>
              <a:off x="4160626" y="3634037"/>
              <a:ext cx="1274136" cy="239564"/>
            </a:xfrm>
            <a:custGeom>
              <a:rect b="b" l="l" r="r" t="t"/>
              <a:pathLst>
                <a:path extrusionOk="0" h="120000" w="120000">
                  <a:moveTo>
                    <a:pt x="0" y="0"/>
                  </a:moveTo>
                  <a:lnTo>
                    <a:pt x="60000" y="0"/>
                  </a:lnTo>
                  <a:lnTo>
                    <a:pt x="60000" y="120000"/>
                  </a:lnTo>
                  <a:lnTo>
                    <a:pt x="120000" y="12000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61" name="Google Shape;161;p9"/>
            <p:cNvSpPr txBox="1"/>
            <p:nvPr/>
          </p:nvSpPr>
          <p:spPr>
            <a:xfrm>
              <a:off x="4765283" y="3721407"/>
              <a:ext cx="64823" cy="6482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62" name="Google Shape;162;p9"/>
            <p:cNvSpPr/>
            <p:nvPr/>
          </p:nvSpPr>
          <p:spPr>
            <a:xfrm>
              <a:off x="4160626" y="3588317"/>
              <a:ext cx="1274136" cy="91440"/>
            </a:xfrm>
            <a:custGeom>
              <a:rect b="b" l="l" r="r" t="t"/>
              <a:pathLst>
                <a:path extrusionOk="0" h="120000" w="120000">
                  <a:moveTo>
                    <a:pt x="0" y="60000"/>
                  </a:moveTo>
                  <a:lnTo>
                    <a:pt x="60000" y="60000"/>
                  </a:lnTo>
                  <a:lnTo>
                    <a:pt x="60000" y="65907"/>
                  </a:lnTo>
                  <a:lnTo>
                    <a:pt x="120000" y="65907"/>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63" name="Google Shape;163;p9"/>
            <p:cNvSpPr txBox="1"/>
            <p:nvPr/>
          </p:nvSpPr>
          <p:spPr>
            <a:xfrm>
              <a:off x="4765841" y="3602183"/>
              <a:ext cx="63707" cy="637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64" name="Google Shape;164;p9"/>
            <p:cNvSpPr/>
            <p:nvPr/>
          </p:nvSpPr>
          <p:spPr>
            <a:xfrm>
              <a:off x="4160626" y="3403474"/>
              <a:ext cx="1274136" cy="230563"/>
            </a:xfrm>
            <a:custGeom>
              <a:rect b="b" l="l" r="r" t="t"/>
              <a:pathLst>
                <a:path extrusionOk="0" h="120000" w="120000">
                  <a:moveTo>
                    <a:pt x="0" y="120000"/>
                  </a:moveTo>
                  <a:lnTo>
                    <a:pt x="60000" y="120000"/>
                  </a:lnTo>
                  <a:lnTo>
                    <a:pt x="60000" y="0"/>
                  </a:lnTo>
                  <a:lnTo>
                    <a:pt x="120000" y="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65" name="Google Shape;165;p9"/>
            <p:cNvSpPr txBox="1"/>
            <p:nvPr/>
          </p:nvSpPr>
          <p:spPr>
            <a:xfrm>
              <a:off x="4765323" y="3486384"/>
              <a:ext cx="64741" cy="6474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66" name="Google Shape;166;p9"/>
            <p:cNvSpPr/>
            <p:nvPr/>
          </p:nvSpPr>
          <p:spPr>
            <a:xfrm>
              <a:off x="682209" y="2040032"/>
              <a:ext cx="1240766" cy="1594004"/>
            </a:xfrm>
            <a:custGeom>
              <a:rect b="b" l="l" r="r" t="t"/>
              <a:pathLst>
                <a:path extrusionOk="0" h="120000" w="120000">
                  <a:moveTo>
                    <a:pt x="0" y="0"/>
                  </a:moveTo>
                  <a:lnTo>
                    <a:pt x="60000" y="0"/>
                  </a:lnTo>
                  <a:lnTo>
                    <a:pt x="60000" y="120000"/>
                  </a:lnTo>
                  <a:lnTo>
                    <a:pt x="120000" y="120000"/>
                  </a:lnTo>
                </a:path>
              </a:pathLst>
            </a:custGeom>
            <a:noFill/>
            <a:ln cap="flat" cmpd="sng" w="9525">
              <a:solidFill>
                <a:srgbClr val="C987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67" name="Google Shape;167;p9"/>
            <p:cNvSpPr txBox="1"/>
            <p:nvPr/>
          </p:nvSpPr>
          <p:spPr>
            <a:xfrm>
              <a:off x="1252093" y="2786535"/>
              <a:ext cx="100999" cy="10099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68" name="Google Shape;168;p9"/>
            <p:cNvSpPr/>
            <p:nvPr/>
          </p:nvSpPr>
          <p:spPr>
            <a:xfrm>
              <a:off x="4160626" y="2811311"/>
              <a:ext cx="1274136" cy="357098"/>
            </a:xfrm>
            <a:custGeom>
              <a:rect b="b" l="l" r="r" t="t"/>
              <a:pathLst>
                <a:path extrusionOk="0" h="120000" w="120000">
                  <a:moveTo>
                    <a:pt x="0" y="0"/>
                  </a:moveTo>
                  <a:lnTo>
                    <a:pt x="60000" y="0"/>
                  </a:lnTo>
                  <a:lnTo>
                    <a:pt x="60000" y="120000"/>
                  </a:lnTo>
                  <a:lnTo>
                    <a:pt x="120000" y="12000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69" name="Google Shape;169;p9"/>
            <p:cNvSpPr txBox="1"/>
            <p:nvPr/>
          </p:nvSpPr>
          <p:spPr>
            <a:xfrm>
              <a:off x="4764613" y="2956779"/>
              <a:ext cx="66161" cy="6616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70" name="Google Shape;170;p9"/>
            <p:cNvSpPr/>
            <p:nvPr/>
          </p:nvSpPr>
          <p:spPr>
            <a:xfrm>
              <a:off x="4160626" y="2811311"/>
              <a:ext cx="1274136" cy="122033"/>
            </a:xfrm>
            <a:custGeom>
              <a:rect b="b" l="l" r="r" t="t"/>
              <a:pathLst>
                <a:path extrusionOk="0" h="120000" w="120000">
                  <a:moveTo>
                    <a:pt x="0" y="0"/>
                  </a:moveTo>
                  <a:lnTo>
                    <a:pt x="60000" y="0"/>
                  </a:lnTo>
                  <a:lnTo>
                    <a:pt x="60000" y="120000"/>
                  </a:lnTo>
                  <a:lnTo>
                    <a:pt x="120000" y="12000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71" name="Google Shape;171;p9"/>
            <p:cNvSpPr txBox="1"/>
            <p:nvPr/>
          </p:nvSpPr>
          <p:spPr>
            <a:xfrm>
              <a:off x="4765695" y="2840329"/>
              <a:ext cx="63998" cy="6399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72" name="Google Shape;172;p9"/>
            <p:cNvSpPr/>
            <p:nvPr/>
          </p:nvSpPr>
          <p:spPr>
            <a:xfrm>
              <a:off x="4160626" y="2698280"/>
              <a:ext cx="1274136" cy="113030"/>
            </a:xfrm>
            <a:custGeom>
              <a:rect b="b" l="l" r="r" t="t"/>
              <a:pathLst>
                <a:path extrusionOk="0" h="120000" w="120000">
                  <a:moveTo>
                    <a:pt x="0" y="120000"/>
                  </a:moveTo>
                  <a:lnTo>
                    <a:pt x="60000" y="120000"/>
                  </a:lnTo>
                  <a:lnTo>
                    <a:pt x="60000" y="0"/>
                  </a:lnTo>
                  <a:lnTo>
                    <a:pt x="120000" y="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73" name="Google Shape;173;p9"/>
            <p:cNvSpPr txBox="1"/>
            <p:nvPr/>
          </p:nvSpPr>
          <p:spPr>
            <a:xfrm>
              <a:off x="4765716" y="2722817"/>
              <a:ext cx="63957" cy="6395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74" name="Google Shape;174;p9"/>
            <p:cNvSpPr/>
            <p:nvPr/>
          </p:nvSpPr>
          <p:spPr>
            <a:xfrm>
              <a:off x="4160626" y="2463216"/>
              <a:ext cx="1274136" cy="348095"/>
            </a:xfrm>
            <a:custGeom>
              <a:rect b="b" l="l" r="r" t="t"/>
              <a:pathLst>
                <a:path extrusionOk="0" h="120000" w="120000">
                  <a:moveTo>
                    <a:pt x="0" y="120000"/>
                  </a:moveTo>
                  <a:lnTo>
                    <a:pt x="60000" y="120000"/>
                  </a:lnTo>
                  <a:lnTo>
                    <a:pt x="60000" y="0"/>
                  </a:lnTo>
                  <a:lnTo>
                    <a:pt x="120000" y="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75" name="Google Shape;175;p9"/>
            <p:cNvSpPr txBox="1"/>
            <p:nvPr/>
          </p:nvSpPr>
          <p:spPr>
            <a:xfrm>
              <a:off x="4764673" y="2604242"/>
              <a:ext cx="66041" cy="6604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76" name="Google Shape;176;p9"/>
            <p:cNvSpPr/>
            <p:nvPr/>
          </p:nvSpPr>
          <p:spPr>
            <a:xfrm>
              <a:off x="682209" y="2040032"/>
              <a:ext cx="1240766" cy="771279"/>
            </a:xfrm>
            <a:custGeom>
              <a:rect b="b" l="l" r="r" t="t"/>
              <a:pathLst>
                <a:path extrusionOk="0" h="120000" w="120000">
                  <a:moveTo>
                    <a:pt x="0" y="0"/>
                  </a:moveTo>
                  <a:lnTo>
                    <a:pt x="60000" y="0"/>
                  </a:lnTo>
                  <a:lnTo>
                    <a:pt x="60000" y="120000"/>
                  </a:lnTo>
                  <a:lnTo>
                    <a:pt x="120000" y="120000"/>
                  </a:lnTo>
                </a:path>
              </a:pathLst>
            </a:custGeom>
            <a:noFill/>
            <a:ln cap="flat" cmpd="sng" w="9525">
              <a:solidFill>
                <a:srgbClr val="C987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77" name="Google Shape;177;p9"/>
            <p:cNvSpPr txBox="1"/>
            <p:nvPr/>
          </p:nvSpPr>
          <p:spPr>
            <a:xfrm>
              <a:off x="1266069" y="2389148"/>
              <a:ext cx="73047" cy="7304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78" name="Google Shape;178;p9"/>
            <p:cNvSpPr/>
            <p:nvPr/>
          </p:nvSpPr>
          <p:spPr>
            <a:xfrm>
              <a:off x="4160626" y="1988585"/>
              <a:ext cx="1274136" cy="239565"/>
            </a:xfrm>
            <a:custGeom>
              <a:rect b="b" l="l" r="r" t="t"/>
              <a:pathLst>
                <a:path extrusionOk="0" h="120000" w="120000">
                  <a:moveTo>
                    <a:pt x="0" y="0"/>
                  </a:moveTo>
                  <a:lnTo>
                    <a:pt x="60000" y="0"/>
                  </a:lnTo>
                  <a:lnTo>
                    <a:pt x="60000" y="120000"/>
                  </a:lnTo>
                  <a:lnTo>
                    <a:pt x="120000" y="12000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79" name="Google Shape;179;p9"/>
            <p:cNvSpPr txBox="1"/>
            <p:nvPr/>
          </p:nvSpPr>
          <p:spPr>
            <a:xfrm>
              <a:off x="4765283" y="2075957"/>
              <a:ext cx="64823" cy="6482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80" name="Google Shape;180;p9"/>
            <p:cNvSpPr/>
            <p:nvPr/>
          </p:nvSpPr>
          <p:spPr>
            <a:xfrm>
              <a:off x="4160626" y="1942865"/>
              <a:ext cx="1274136" cy="91440"/>
            </a:xfrm>
            <a:custGeom>
              <a:rect b="b" l="l" r="r" t="t"/>
              <a:pathLst>
                <a:path extrusionOk="0" h="120000" w="120000">
                  <a:moveTo>
                    <a:pt x="0" y="60000"/>
                  </a:moveTo>
                  <a:lnTo>
                    <a:pt x="60000" y="60000"/>
                  </a:lnTo>
                  <a:lnTo>
                    <a:pt x="60000" y="65907"/>
                  </a:lnTo>
                  <a:lnTo>
                    <a:pt x="120000" y="65907"/>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81" name="Google Shape;181;p9"/>
            <p:cNvSpPr txBox="1"/>
            <p:nvPr/>
          </p:nvSpPr>
          <p:spPr>
            <a:xfrm>
              <a:off x="4765841" y="1956732"/>
              <a:ext cx="63707" cy="637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82" name="Google Shape;182;p9"/>
            <p:cNvSpPr/>
            <p:nvPr/>
          </p:nvSpPr>
          <p:spPr>
            <a:xfrm>
              <a:off x="4160626" y="1758022"/>
              <a:ext cx="1274136" cy="230563"/>
            </a:xfrm>
            <a:custGeom>
              <a:rect b="b" l="l" r="r" t="t"/>
              <a:pathLst>
                <a:path extrusionOk="0" h="120000" w="120000">
                  <a:moveTo>
                    <a:pt x="0" y="120000"/>
                  </a:moveTo>
                  <a:lnTo>
                    <a:pt x="60000" y="120000"/>
                  </a:lnTo>
                  <a:lnTo>
                    <a:pt x="60000" y="0"/>
                  </a:lnTo>
                  <a:lnTo>
                    <a:pt x="120000" y="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83" name="Google Shape;183;p9"/>
            <p:cNvSpPr txBox="1"/>
            <p:nvPr/>
          </p:nvSpPr>
          <p:spPr>
            <a:xfrm>
              <a:off x="4765323" y="1840933"/>
              <a:ext cx="64741" cy="6474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84" name="Google Shape;184;p9"/>
            <p:cNvSpPr/>
            <p:nvPr/>
          </p:nvSpPr>
          <p:spPr>
            <a:xfrm>
              <a:off x="682209" y="1942865"/>
              <a:ext cx="1240766" cy="91440"/>
            </a:xfrm>
            <a:custGeom>
              <a:rect b="b" l="l" r="r" t="t"/>
              <a:pathLst>
                <a:path extrusionOk="0" h="120000" w="120000">
                  <a:moveTo>
                    <a:pt x="0" y="127514"/>
                  </a:moveTo>
                  <a:lnTo>
                    <a:pt x="60000" y="127514"/>
                  </a:lnTo>
                  <a:lnTo>
                    <a:pt x="60000" y="60000"/>
                  </a:lnTo>
                  <a:lnTo>
                    <a:pt x="120000" y="60000"/>
                  </a:lnTo>
                </a:path>
              </a:pathLst>
            </a:custGeom>
            <a:noFill/>
            <a:ln cap="flat" cmpd="sng" w="9525">
              <a:solidFill>
                <a:srgbClr val="C987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85" name="Google Shape;185;p9"/>
            <p:cNvSpPr txBox="1"/>
            <p:nvPr/>
          </p:nvSpPr>
          <p:spPr>
            <a:xfrm>
              <a:off x="1271547" y="1957539"/>
              <a:ext cx="62091" cy="620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86" name="Google Shape;186;p9"/>
            <p:cNvSpPr/>
            <p:nvPr/>
          </p:nvSpPr>
          <p:spPr>
            <a:xfrm>
              <a:off x="4160626" y="1283392"/>
              <a:ext cx="1274136" cy="239565"/>
            </a:xfrm>
            <a:custGeom>
              <a:rect b="b" l="l" r="r" t="t"/>
              <a:pathLst>
                <a:path extrusionOk="0" h="120000" w="120000">
                  <a:moveTo>
                    <a:pt x="0" y="0"/>
                  </a:moveTo>
                  <a:lnTo>
                    <a:pt x="60000" y="0"/>
                  </a:lnTo>
                  <a:lnTo>
                    <a:pt x="60000" y="120000"/>
                  </a:lnTo>
                  <a:lnTo>
                    <a:pt x="120000" y="12000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87" name="Google Shape;187;p9"/>
            <p:cNvSpPr txBox="1"/>
            <p:nvPr/>
          </p:nvSpPr>
          <p:spPr>
            <a:xfrm>
              <a:off x="4765283" y="1370763"/>
              <a:ext cx="64823" cy="6482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88" name="Google Shape;188;p9"/>
            <p:cNvSpPr/>
            <p:nvPr/>
          </p:nvSpPr>
          <p:spPr>
            <a:xfrm>
              <a:off x="4160626" y="1237672"/>
              <a:ext cx="1274136" cy="91440"/>
            </a:xfrm>
            <a:custGeom>
              <a:rect b="b" l="l" r="r" t="t"/>
              <a:pathLst>
                <a:path extrusionOk="0" h="120000" w="120000">
                  <a:moveTo>
                    <a:pt x="0" y="60000"/>
                  </a:moveTo>
                  <a:lnTo>
                    <a:pt x="60000" y="60000"/>
                  </a:lnTo>
                  <a:lnTo>
                    <a:pt x="60000" y="65907"/>
                  </a:lnTo>
                  <a:lnTo>
                    <a:pt x="120000" y="65907"/>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89" name="Google Shape;189;p9"/>
            <p:cNvSpPr txBox="1"/>
            <p:nvPr/>
          </p:nvSpPr>
          <p:spPr>
            <a:xfrm>
              <a:off x="4765841" y="1251538"/>
              <a:ext cx="63707" cy="637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90" name="Google Shape;190;p9"/>
            <p:cNvSpPr/>
            <p:nvPr/>
          </p:nvSpPr>
          <p:spPr>
            <a:xfrm>
              <a:off x="4160626" y="1052829"/>
              <a:ext cx="1274136" cy="230563"/>
            </a:xfrm>
            <a:custGeom>
              <a:rect b="b" l="l" r="r" t="t"/>
              <a:pathLst>
                <a:path extrusionOk="0" h="120000" w="120000">
                  <a:moveTo>
                    <a:pt x="0" y="120000"/>
                  </a:moveTo>
                  <a:lnTo>
                    <a:pt x="60000" y="120000"/>
                  </a:lnTo>
                  <a:lnTo>
                    <a:pt x="60000" y="0"/>
                  </a:lnTo>
                  <a:lnTo>
                    <a:pt x="120000" y="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91" name="Google Shape;191;p9"/>
            <p:cNvSpPr txBox="1"/>
            <p:nvPr/>
          </p:nvSpPr>
          <p:spPr>
            <a:xfrm>
              <a:off x="4765323" y="1135739"/>
              <a:ext cx="64741" cy="6474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92" name="Google Shape;192;p9"/>
            <p:cNvSpPr/>
            <p:nvPr/>
          </p:nvSpPr>
          <p:spPr>
            <a:xfrm>
              <a:off x="682209" y="1283392"/>
              <a:ext cx="1240766" cy="756640"/>
            </a:xfrm>
            <a:custGeom>
              <a:rect b="b" l="l" r="r" t="t"/>
              <a:pathLst>
                <a:path extrusionOk="0" h="120000" w="120000">
                  <a:moveTo>
                    <a:pt x="0" y="120000"/>
                  </a:moveTo>
                  <a:lnTo>
                    <a:pt x="60000" y="120000"/>
                  </a:lnTo>
                  <a:lnTo>
                    <a:pt x="60000" y="0"/>
                  </a:lnTo>
                  <a:lnTo>
                    <a:pt x="120000" y="0"/>
                  </a:lnTo>
                </a:path>
              </a:pathLst>
            </a:custGeom>
            <a:noFill/>
            <a:ln cap="flat" cmpd="sng" w="9525">
              <a:solidFill>
                <a:srgbClr val="C987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93" name="Google Shape;193;p9"/>
            <p:cNvSpPr txBox="1"/>
            <p:nvPr/>
          </p:nvSpPr>
          <p:spPr>
            <a:xfrm>
              <a:off x="1266261" y="1625380"/>
              <a:ext cx="72663" cy="7266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94" name="Google Shape;194;p9"/>
            <p:cNvSpPr/>
            <p:nvPr/>
          </p:nvSpPr>
          <p:spPr>
            <a:xfrm>
              <a:off x="4150000" y="490997"/>
              <a:ext cx="1284762" cy="326767"/>
            </a:xfrm>
            <a:custGeom>
              <a:rect b="b" l="l" r="r" t="t"/>
              <a:pathLst>
                <a:path extrusionOk="0" h="120000" w="120000">
                  <a:moveTo>
                    <a:pt x="0" y="0"/>
                  </a:moveTo>
                  <a:lnTo>
                    <a:pt x="60000" y="0"/>
                  </a:lnTo>
                  <a:lnTo>
                    <a:pt x="60000" y="120000"/>
                  </a:lnTo>
                  <a:lnTo>
                    <a:pt x="120000" y="12000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95" name="Google Shape;195;p9"/>
            <p:cNvSpPr txBox="1"/>
            <p:nvPr/>
          </p:nvSpPr>
          <p:spPr>
            <a:xfrm>
              <a:off x="4759239" y="621239"/>
              <a:ext cx="66283" cy="6628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96" name="Google Shape;196;p9"/>
            <p:cNvSpPr/>
            <p:nvPr/>
          </p:nvSpPr>
          <p:spPr>
            <a:xfrm>
              <a:off x="4150000" y="490997"/>
              <a:ext cx="1284762" cy="91702"/>
            </a:xfrm>
            <a:custGeom>
              <a:rect b="b" l="l" r="r" t="t"/>
              <a:pathLst>
                <a:path extrusionOk="0" h="120000" w="120000">
                  <a:moveTo>
                    <a:pt x="0" y="0"/>
                  </a:moveTo>
                  <a:lnTo>
                    <a:pt x="60000" y="0"/>
                  </a:lnTo>
                  <a:lnTo>
                    <a:pt x="60000" y="120000"/>
                  </a:lnTo>
                  <a:lnTo>
                    <a:pt x="120000" y="12000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97" name="Google Shape;197;p9"/>
            <p:cNvSpPr txBox="1"/>
            <p:nvPr/>
          </p:nvSpPr>
          <p:spPr>
            <a:xfrm>
              <a:off x="4760180" y="504648"/>
              <a:ext cx="64401" cy="6440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198" name="Google Shape;198;p9"/>
            <p:cNvSpPr/>
            <p:nvPr/>
          </p:nvSpPr>
          <p:spPr>
            <a:xfrm>
              <a:off x="4150000" y="347635"/>
              <a:ext cx="1284762" cy="143361"/>
            </a:xfrm>
            <a:custGeom>
              <a:rect b="b" l="l" r="r" t="t"/>
              <a:pathLst>
                <a:path extrusionOk="0" h="120000" w="120000">
                  <a:moveTo>
                    <a:pt x="0" y="120000"/>
                  </a:moveTo>
                  <a:lnTo>
                    <a:pt x="60000" y="120000"/>
                  </a:lnTo>
                  <a:lnTo>
                    <a:pt x="60000" y="0"/>
                  </a:lnTo>
                  <a:lnTo>
                    <a:pt x="120000" y="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199" name="Google Shape;199;p9"/>
            <p:cNvSpPr txBox="1"/>
            <p:nvPr/>
          </p:nvSpPr>
          <p:spPr>
            <a:xfrm>
              <a:off x="4760063" y="386998"/>
              <a:ext cx="64636" cy="6463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200" name="Google Shape;200;p9"/>
            <p:cNvSpPr/>
            <p:nvPr/>
          </p:nvSpPr>
          <p:spPr>
            <a:xfrm>
              <a:off x="4150000" y="112571"/>
              <a:ext cx="1284762" cy="378426"/>
            </a:xfrm>
            <a:custGeom>
              <a:rect b="b" l="l" r="r" t="t"/>
              <a:pathLst>
                <a:path extrusionOk="0" h="120000" w="120000">
                  <a:moveTo>
                    <a:pt x="0" y="120000"/>
                  </a:moveTo>
                  <a:lnTo>
                    <a:pt x="60000" y="120000"/>
                  </a:lnTo>
                  <a:lnTo>
                    <a:pt x="60000" y="0"/>
                  </a:lnTo>
                  <a:lnTo>
                    <a:pt x="120000" y="0"/>
                  </a:lnTo>
                </a:path>
              </a:pathLst>
            </a:custGeom>
            <a:noFill/>
            <a:ln cap="flat" cmpd="sng" w="9525">
              <a:solidFill>
                <a:srgbClr val="E69A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01" name="Google Shape;201;p9"/>
            <p:cNvSpPr txBox="1"/>
            <p:nvPr/>
          </p:nvSpPr>
          <p:spPr>
            <a:xfrm>
              <a:off x="4758898" y="268300"/>
              <a:ext cx="66966" cy="6696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202" name="Google Shape;202;p9"/>
            <p:cNvSpPr/>
            <p:nvPr/>
          </p:nvSpPr>
          <p:spPr>
            <a:xfrm>
              <a:off x="682209" y="490997"/>
              <a:ext cx="1230140" cy="1549034"/>
            </a:xfrm>
            <a:custGeom>
              <a:rect b="b" l="l" r="r" t="t"/>
              <a:pathLst>
                <a:path extrusionOk="0" h="120000" w="120000">
                  <a:moveTo>
                    <a:pt x="0" y="120000"/>
                  </a:moveTo>
                  <a:lnTo>
                    <a:pt x="60000" y="120000"/>
                  </a:lnTo>
                  <a:lnTo>
                    <a:pt x="60000" y="0"/>
                  </a:lnTo>
                  <a:lnTo>
                    <a:pt x="120000" y="0"/>
                  </a:lnTo>
                </a:path>
              </a:pathLst>
            </a:custGeom>
            <a:noFill/>
            <a:ln cap="flat" cmpd="sng" w="9525">
              <a:solidFill>
                <a:srgbClr val="C987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03" name="Google Shape;203;p9"/>
            <p:cNvSpPr txBox="1"/>
            <p:nvPr/>
          </p:nvSpPr>
          <p:spPr>
            <a:xfrm>
              <a:off x="1247828" y="1216063"/>
              <a:ext cx="98903" cy="9890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1" sz="500" u="none" cap="none" strike="noStrike">
                <a:solidFill>
                  <a:srgbClr val="1C4587"/>
                </a:solidFill>
                <a:latin typeface="Montserrat"/>
                <a:ea typeface="Montserrat"/>
                <a:cs typeface="Montserrat"/>
                <a:sym typeface="Montserrat"/>
              </a:endParaRPr>
            </a:p>
          </p:txBody>
        </p:sp>
        <p:sp>
          <p:nvSpPr>
            <p:cNvPr id="204" name="Google Shape;204;p9"/>
            <p:cNvSpPr/>
            <p:nvPr/>
          </p:nvSpPr>
          <p:spPr>
            <a:xfrm rot="-5400000">
              <a:off x="-230924" y="1698927"/>
              <a:ext cx="1144059" cy="682209"/>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05" name="Google Shape;205;p9"/>
            <p:cNvSpPr txBox="1"/>
            <p:nvPr/>
          </p:nvSpPr>
          <p:spPr>
            <a:xfrm rot="-5400000">
              <a:off x="-230924" y="1698927"/>
              <a:ext cx="1144059" cy="682209"/>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1800"/>
                <a:buFont typeface="Arial"/>
                <a:buNone/>
              </a:pPr>
              <a:r>
                <a:rPr b="1" lang="en-US" sz="1800" u="none" cap="none" strike="noStrike">
                  <a:solidFill>
                    <a:srgbClr val="1C4587"/>
                  </a:solidFill>
                  <a:latin typeface="Montserrat"/>
                  <a:ea typeface="Montserrat"/>
                  <a:cs typeface="Montserrat"/>
                  <a:sym typeface="Montserrat"/>
                </a:rPr>
                <a:t>Churn Risk</a:t>
              </a:r>
              <a:endParaRPr b="1" sz="1800" u="none" cap="none" strike="noStrike">
                <a:solidFill>
                  <a:srgbClr val="1C4587"/>
                </a:solidFill>
                <a:latin typeface="Montserrat"/>
                <a:ea typeface="Montserrat"/>
                <a:cs typeface="Montserrat"/>
                <a:sym typeface="Montserrat"/>
              </a:endParaRPr>
            </a:p>
          </p:txBody>
        </p:sp>
        <p:sp>
          <p:nvSpPr>
            <p:cNvPr id="206" name="Google Shape;206;p9"/>
            <p:cNvSpPr/>
            <p:nvPr/>
          </p:nvSpPr>
          <p:spPr>
            <a:xfrm>
              <a:off x="1912350" y="382312"/>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07" name="Google Shape;207;p9"/>
            <p:cNvSpPr txBox="1"/>
            <p:nvPr/>
          </p:nvSpPr>
          <p:spPr>
            <a:xfrm>
              <a:off x="1912350" y="382312"/>
              <a:ext cx="2237650" cy="217370"/>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rgbClr val="000000"/>
                </a:buClr>
                <a:buSzPts val="1000"/>
                <a:buFont typeface="Arial"/>
                <a:buNone/>
              </a:pPr>
              <a:r>
                <a:rPr b="1" lang="en-US" sz="1000" u="none" cap="none" strike="noStrike">
                  <a:solidFill>
                    <a:srgbClr val="1C4587"/>
                  </a:solidFill>
                  <a:latin typeface="Montserrat"/>
                  <a:ea typeface="Montserrat"/>
                  <a:cs typeface="Montserrat"/>
                  <a:sym typeface="Montserrat"/>
                </a:rPr>
                <a:t>Customer Satisfaction</a:t>
              </a:r>
              <a:endParaRPr b="1" sz="1000" u="none" cap="none" strike="noStrike">
                <a:solidFill>
                  <a:srgbClr val="1C4587"/>
                </a:solidFill>
                <a:latin typeface="Montserrat"/>
                <a:ea typeface="Montserrat"/>
                <a:cs typeface="Montserrat"/>
                <a:sym typeface="Montserrat"/>
              </a:endParaRPr>
            </a:p>
          </p:txBody>
        </p:sp>
        <p:sp>
          <p:nvSpPr>
            <p:cNvPr id="208" name="Google Shape;208;p9"/>
            <p:cNvSpPr/>
            <p:nvPr/>
          </p:nvSpPr>
          <p:spPr>
            <a:xfrm>
              <a:off x="5434762" y="3885"/>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09" name="Google Shape;209;p9"/>
            <p:cNvSpPr txBox="1"/>
            <p:nvPr/>
          </p:nvSpPr>
          <p:spPr>
            <a:xfrm>
              <a:off x="5434762" y="3885"/>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Dissatisfaction with price</a:t>
              </a:r>
              <a:endParaRPr b="1" sz="900" u="none" cap="none" strike="noStrike">
                <a:solidFill>
                  <a:srgbClr val="1C4587"/>
                </a:solidFill>
                <a:latin typeface="Montserrat"/>
                <a:ea typeface="Montserrat"/>
                <a:cs typeface="Montserrat"/>
                <a:sym typeface="Montserrat"/>
              </a:endParaRPr>
            </a:p>
          </p:txBody>
        </p:sp>
        <p:sp>
          <p:nvSpPr>
            <p:cNvPr id="210" name="Google Shape;210;p9"/>
            <p:cNvSpPr/>
            <p:nvPr/>
          </p:nvSpPr>
          <p:spPr>
            <a:xfrm>
              <a:off x="5434762" y="238950"/>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11" name="Google Shape;211;p9"/>
            <p:cNvSpPr txBox="1"/>
            <p:nvPr/>
          </p:nvSpPr>
          <p:spPr>
            <a:xfrm>
              <a:off x="5434762" y="238950"/>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Dissatisfaction with product or service quality</a:t>
              </a:r>
              <a:endParaRPr b="1" sz="900" u="none" cap="none" strike="noStrike">
                <a:solidFill>
                  <a:srgbClr val="1C4587"/>
                </a:solidFill>
                <a:latin typeface="Montserrat"/>
                <a:ea typeface="Montserrat"/>
                <a:cs typeface="Montserrat"/>
                <a:sym typeface="Montserrat"/>
              </a:endParaRPr>
            </a:p>
          </p:txBody>
        </p:sp>
        <p:sp>
          <p:nvSpPr>
            <p:cNvPr id="212" name="Google Shape;212;p9"/>
            <p:cNvSpPr/>
            <p:nvPr/>
          </p:nvSpPr>
          <p:spPr>
            <a:xfrm>
              <a:off x="5434762" y="474014"/>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13" name="Google Shape;213;p9"/>
            <p:cNvSpPr txBox="1"/>
            <p:nvPr/>
          </p:nvSpPr>
          <p:spPr>
            <a:xfrm>
              <a:off x="5434762" y="474014"/>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Dissatisfaction with customer service</a:t>
              </a:r>
              <a:endParaRPr b="1" sz="900" u="none" cap="none" strike="noStrike">
                <a:solidFill>
                  <a:srgbClr val="1C4587"/>
                </a:solidFill>
                <a:latin typeface="Montserrat"/>
                <a:ea typeface="Montserrat"/>
                <a:cs typeface="Montserrat"/>
                <a:sym typeface="Montserrat"/>
              </a:endParaRPr>
            </a:p>
          </p:txBody>
        </p:sp>
        <p:sp>
          <p:nvSpPr>
            <p:cNvPr id="214" name="Google Shape;214;p9"/>
            <p:cNvSpPr/>
            <p:nvPr/>
          </p:nvSpPr>
          <p:spPr>
            <a:xfrm>
              <a:off x="5434762" y="709079"/>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15" name="Google Shape;215;p9"/>
            <p:cNvSpPr txBox="1"/>
            <p:nvPr/>
          </p:nvSpPr>
          <p:spPr>
            <a:xfrm>
              <a:off x="5434762" y="709079"/>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Dissatisfaction with billing or payment process</a:t>
              </a:r>
              <a:endParaRPr b="1" sz="900" u="none" cap="none" strike="noStrike">
                <a:solidFill>
                  <a:srgbClr val="1C4587"/>
                </a:solidFill>
                <a:latin typeface="Montserrat"/>
                <a:ea typeface="Montserrat"/>
                <a:cs typeface="Montserrat"/>
                <a:sym typeface="Montserrat"/>
              </a:endParaRPr>
            </a:p>
          </p:txBody>
        </p:sp>
        <p:sp>
          <p:nvSpPr>
            <p:cNvPr id="216" name="Google Shape;216;p9"/>
            <p:cNvSpPr/>
            <p:nvPr/>
          </p:nvSpPr>
          <p:spPr>
            <a:xfrm>
              <a:off x="1922976" y="1174706"/>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17" name="Google Shape;217;p9"/>
            <p:cNvSpPr txBox="1"/>
            <p:nvPr/>
          </p:nvSpPr>
          <p:spPr>
            <a:xfrm>
              <a:off x="1922976" y="1174706"/>
              <a:ext cx="2237650" cy="217370"/>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rgbClr val="000000"/>
                </a:buClr>
                <a:buSzPts val="1000"/>
                <a:buFont typeface="Arial"/>
                <a:buNone/>
              </a:pPr>
              <a:r>
                <a:rPr b="1" lang="en-US" sz="1000" u="none" cap="none" strike="noStrike">
                  <a:solidFill>
                    <a:srgbClr val="1C4587"/>
                  </a:solidFill>
                  <a:latin typeface="Montserrat"/>
                  <a:ea typeface="Montserrat"/>
                  <a:cs typeface="Montserrat"/>
                  <a:sym typeface="Montserrat"/>
                </a:rPr>
                <a:t>Customer Value</a:t>
              </a:r>
              <a:endParaRPr b="1" sz="1000" u="none" cap="none" strike="noStrike">
                <a:solidFill>
                  <a:srgbClr val="1C4587"/>
                </a:solidFill>
                <a:latin typeface="Montserrat"/>
                <a:ea typeface="Montserrat"/>
                <a:cs typeface="Montserrat"/>
                <a:sym typeface="Montserrat"/>
              </a:endParaRPr>
            </a:p>
          </p:txBody>
        </p:sp>
        <p:sp>
          <p:nvSpPr>
            <p:cNvPr id="218" name="Google Shape;218;p9"/>
            <p:cNvSpPr/>
            <p:nvPr/>
          </p:nvSpPr>
          <p:spPr>
            <a:xfrm>
              <a:off x="5434762" y="944143"/>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19" name="Google Shape;219;p9"/>
            <p:cNvSpPr txBox="1"/>
            <p:nvPr/>
          </p:nvSpPr>
          <p:spPr>
            <a:xfrm>
              <a:off x="5434762" y="944143"/>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High customer lifetime value</a:t>
              </a:r>
              <a:endParaRPr b="1" sz="900" u="none" cap="none" strike="noStrike">
                <a:solidFill>
                  <a:srgbClr val="1C4587"/>
                </a:solidFill>
                <a:latin typeface="Montserrat"/>
                <a:ea typeface="Montserrat"/>
                <a:cs typeface="Montserrat"/>
                <a:sym typeface="Montserrat"/>
              </a:endParaRPr>
            </a:p>
          </p:txBody>
        </p:sp>
        <p:sp>
          <p:nvSpPr>
            <p:cNvPr id="220" name="Google Shape;220;p9"/>
            <p:cNvSpPr/>
            <p:nvPr/>
          </p:nvSpPr>
          <p:spPr>
            <a:xfrm>
              <a:off x="5434762" y="1179208"/>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21" name="Google Shape;221;p9"/>
            <p:cNvSpPr txBox="1"/>
            <p:nvPr/>
          </p:nvSpPr>
          <p:spPr>
            <a:xfrm>
              <a:off x="5434762" y="1179208"/>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High customer acquisition cost</a:t>
              </a:r>
              <a:endParaRPr b="1" sz="900" u="none" cap="none" strike="noStrike">
                <a:solidFill>
                  <a:srgbClr val="1C4587"/>
                </a:solidFill>
                <a:latin typeface="Montserrat"/>
                <a:ea typeface="Montserrat"/>
                <a:cs typeface="Montserrat"/>
                <a:sym typeface="Montserrat"/>
              </a:endParaRPr>
            </a:p>
          </p:txBody>
        </p:sp>
        <p:sp>
          <p:nvSpPr>
            <p:cNvPr id="222" name="Google Shape;222;p9"/>
            <p:cNvSpPr/>
            <p:nvPr/>
          </p:nvSpPr>
          <p:spPr>
            <a:xfrm>
              <a:off x="5434762" y="1414272"/>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23" name="Google Shape;223;p9"/>
            <p:cNvSpPr txBox="1"/>
            <p:nvPr/>
          </p:nvSpPr>
          <p:spPr>
            <a:xfrm>
              <a:off x="5434762" y="1414272"/>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High customer switching costs</a:t>
              </a:r>
              <a:endParaRPr b="1" sz="900" u="none" cap="none" strike="noStrike">
                <a:solidFill>
                  <a:srgbClr val="1C4587"/>
                </a:solidFill>
                <a:latin typeface="Montserrat"/>
                <a:ea typeface="Montserrat"/>
                <a:cs typeface="Montserrat"/>
                <a:sym typeface="Montserrat"/>
              </a:endParaRPr>
            </a:p>
          </p:txBody>
        </p:sp>
        <p:sp>
          <p:nvSpPr>
            <p:cNvPr id="224" name="Google Shape;224;p9"/>
            <p:cNvSpPr/>
            <p:nvPr/>
          </p:nvSpPr>
          <p:spPr>
            <a:xfrm>
              <a:off x="1922976" y="1879900"/>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25" name="Google Shape;225;p9"/>
            <p:cNvSpPr txBox="1"/>
            <p:nvPr/>
          </p:nvSpPr>
          <p:spPr>
            <a:xfrm>
              <a:off x="1922976" y="1879900"/>
              <a:ext cx="2237650" cy="217370"/>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rgbClr val="000000"/>
                </a:buClr>
                <a:buSzPts val="1000"/>
                <a:buFont typeface="Arial"/>
                <a:buNone/>
              </a:pPr>
              <a:r>
                <a:rPr b="1" lang="en-US" sz="1000" u="none" cap="none" strike="noStrike">
                  <a:solidFill>
                    <a:srgbClr val="1C4587"/>
                  </a:solidFill>
                  <a:latin typeface="Montserrat"/>
                  <a:ea typeface="Montserrat"/>
                  <a:cs typeface="Montserrat"/>
                  <a:sym typeface="Montserrat"/>
                </a:rPr>
                <a:t>Competitive Landscape</a:t>
              </a:r>
              <a:endParaRPr b="1" sz="1000" u="none" cap="none" strike="noStrike">
                <a:solidFill>
                  <a:srgbClr val="1C4587"/>
                </a:solidFill>
                <a:latin typeface="Montserrat"/>
                <a:ea typeface="Montserrat"/>
                <a:cs typeface="Montserrat"/>
                <a:sym typeface="Montserrat"/>
              </a:endParaRPr>
            </a:p>
          </p:txBody>
        </p:sp>
        <p:sp>
          <p:nvSpPr>
            <p:cNvPr id="226" name="Google Shape;226;p9"/>
            <p:cNvSpPr/>
            <p:nvPr/>
          </p:nvSpPr>
          <p:spPr>
            <a:xfrm>
              <a:off x="5434762" y="1649337"/>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27" name="Google Shape;227;p9"/>
            <p:cNvSpPr txBox="1"/>
            <p:nvPr/>
          </p:nvSpPr>
          <p:spPr>
            <a:xfrm>
              <a:off x="5434762" y="1649337"/>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Presence of strong competitors</a:t>
              </a:r>
              <a:endParaRPr b="1" sz="900" u="none" cap="none" strike="noStrike">
                <a:solidFill>
                  <a:srgbClr val="1C4587"/>
                </a:solidFill>
                <a:latin typeface="Montserrat"/>
                <a:ea typeface="Montserrat"/>
                <a:cs typeface="Montserrat"/>
                <a:sym typeface="Montserrat"/>
              </a:endParaRPr>
            </a:p>
          </p:txBody>
        </p:sp>
        <p:sp>
          <p:nvSpPr>
            <p:cNvPr id="228" name="Google Shape;228;p9"/>
            <p:cNvSpPr/>
            <p:nvPr/>
          </p:nvSpPr>
          <p:spPr>
            <a:xfrm>
              <a:off x="5434762" y="1884401"/>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29" name="Google Shape;229;p9"/>
            <p:cNvSpPr txBox="1"/>
            <p:nvPr/>
          </p:nvSpPr>
          <p:spPr>
            <a:xfrm>
              <a:off x="5434762" y="1884401"/>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Availability of attractive alternatives</a:t>
              </a:r>
              <a:endParaRPr b="1" sz="900" u="none" cap="none" strike="noStrike">
                <a:solidFill>
                  <a:srgbClr val="1C4587"/>
                </a:solidFill>
                <a:latin typeface="Montserrat"/>
                <a:ea typeface="Montserrat"/>
                <a:cs typeface="Montserrat"/>
                <a:sym typeface="Montserrat"/>
              </a:endParaRPr>
            </a:p>
          </p:txBody>
        </p:sp>
        <p:sp>
          <p:nvSpPr>
            <p:cNvPr id="230" name="Google Shape;230;p9"/>
            <p:cNvSpPr/>
            <p:nvPr/>
          </p:nvSpPr>
          <p:spPr>
            <a:xfrm>
              <a:off x="5434762" y="2119466"/>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31" name="Google Shape;231;p9"/>
            <p:cNvSpPr txBox="1"/>
            <p:nvPr/>
          </p:nvSpPr>
          <p:spPr>
            <a:xfrm>
              <a:off x="5434762" y="2119466"/>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Ease of switching to competitors</a:t>
              </a:r>
              <a:endParaRPr b="1" sz="900" u="none" cap="none" strike="noStrike">
                <a:solidFill>
                  <a:srgbClr val="1C4587"/>
                </a:solidFill>
                <a:latin typeface="Montserrat"/>
                <a:ea typeface="Montserrat"/>
                <a:cs typeface="Montserrat"/>
                <a:sym typeface="Montserrat"/>
              </a:endParaRPr>
            </a:p>
          </p:txBody>
        </p:sp>
        <p:sp>
          <p:nvSpPr>
            <p:cNvPr id="232" name="Google Shape;232;p9"/>
            <p:cNvSpPr/>
            <p:nvPr/>
          </p:nvSpPr>
          <p:spPr>
            <a:xfrm>
              <a:off x="1922976" y="2702626"/>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33" name="Google Shape;233;p9"/>
            <p:cNvSpPr txBox="1"/>
            <p:nvPr/>
          </p:nvSpPr>
          <p:spPr>
            <a:xfrm>
              <a:off x="1922976" y="2702626"/>
              <a:ext cx="2237650" cy="217370"/>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rgbClr val="000000"/>
                </a:buClr>
                <a:buSzPts val="1000"/>
                <a:buFont typeface="Arial"/>
                <a:buNone/>
              </a:pPr>
              <a:r>
                <a:rPr b="1" lang="en-US" sz="1000" u="none" cap="none" strike="noStrike">
                  <a:solidFill>
                    <a:srgbClr val="1C4587"/>
                  </a:solidFill>
                  <a:latin typeface="Montserrat"/>
                  <a:ea typeface="Montserrat"/>
                  <a:cs typeface="Montserrat"/>
                  <a:sym typeface="Montserrat"/>
                </a:rPr>
                <a:t>Customer Demographics</a:t>
              </a:r>
              <a:endParaRPr b="1" sz="1000" u="none" cap="none" strike="noStrike">
                <a:solidFill>
                  <a:srgbClr val="1C4587"/>
                </a:solidFill>
                <a:latin typeface="Montserrat"/>
                <a:ea typeface="Montserrat"/>
                <a:cs typeface="Montserrat"/>
                <a:sym typeface="Montserrat"/>
              </a:endParaRPr>
            </a:p>
          </p:txBody>
        </p:sp>
        <p:sp>
          <p:nvSpPr>
            <p:cNvPr id="234" name="Google Shape;234;p9"/>
            <p:cNvSpPr/>
            <p:nvPr/>
          </p:nvSpPr>
          <p:spPr>
            <a:xfrm>
              <a:off x="5434762" y="2354530"/>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35" name="Google Shape;235;p9"/>
            <p:cNvSpPr txBox="1"/>
            <p:nvPr/>
          </p:nvSpPr>
          <p:spPr>
            <a:xfrm>
              <a:off x="5434762" y="2354530"/>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Age</a:t>
              </a:r>
              <a:endParaRPr b="1" sz="900" u="none" cap="none" strike="noStrike">
                <a:solidFill>
                  <a:srgbClr val="1C4587"/>
                </a:solidFill>
                <a:latin typeface="Montserrat"/>
                <a:ea typeface="Montserrat"/>
                <a:cs typeface="Montserrat"/>
                <a:sym typeface="Montserrat"/>
              </a:endParaRPr>
            </a:p>
          </p:txBody>
        </p:sp>
        <p:sp>
          <p:nvSpPr>
            <p:cNvPr id="236" name="Google Shape;236;p9"/>
            <p:cNvSpPr/>
            <p:nvPr/>
          </p:nvSpPr>
          <p:spPr>
            <a:xfrm>
              <a:off x="5434762" y="2589595"/>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37" name="Google Shape;237;p9"/>
            <p:cNvSpPr txBox="1"/>
            <p:nvPr/>
          </p:nvSpPr>
          <p:spPr>
            <a:xfrm>
              <a:off x="5434762" y="2589595"/>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Gender</a:t>
              </a:r>
              <a:endParaRPr b="1">
                <a:solidFill>
                  <a:srgbClr val="1C4587"/>
                </a:solidFill>
                <a:latin typeface="Montserrat"/>
                <a:ea typeface="Montserrat"/>
                <a:cs typeface="Montserrat"/>
                <a:sym typeface="Montserrat"/>
              </a:endParaRPr>
            </a:p>
          </p:txBody>
        </p:sp>
        <p:sp>
          <p:nvSpPr>
            <p:cNvPr id="238" name="Google Shape;238;p9"/>
            <p:cNvSpPr/>
            <p:nvPr/>
          </p:nvSpPr>
          <p:spPr>
            <a:xfrm>
              <a:off x="5434762" y="2824659"/>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39" name="Google Shape;239;p9"/>
            <p:cNvSpPr txBox="1"/>
            <p:nvPr/>
          </p:nvSpPr>
          <p:spPr>
            <a:xfrm>
              <a:off x="5434762" y="2824659"/>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Income</a:t>
              </a:r>
              <a:endParaRPr b="1">
                <a:solidFill>
                  <a:srgbClr val="1C4587"/>
                </a:solidFill>
                <a:latin typeface="Montserrat"/>
                <a:ea typeface="Montserrat"/>
                <a:cs typeface="Montserrat"/>
                <a:sym typeface="Montserrat"/>
              </a:endParaRPr>
            </a:p>
          </p:txBody>
        </p:sp>
        <p:sp>
          <p:nvSpPr>
            <p:cNvPr id="240" name="Google Shape;240;p9"/>
            <p:cNvSpPr/>
            <p:nvPr/>
          </p:nvSpPr>
          <p:spPr>
            <a:xfrm>
              <a:off x="5434762" y="3059724"/>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41" name="Google Shape;241;p9"/>
            <p:cNvSpPr txBox="1"/>
            <p:nvPr/>
          </p:nvSpPr>
          <p:spPr>
            <a:xfrm>
              <a:off x="5434762" y="3059724"/>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Location</a:t>
              </a:r>
              <a:endParaRPr b="1">
                <a:solidFill>
                  <a:srgbClr val="1C4587"/>
                </a:solidFill>
                <a:latin typeface="Montserrat"/>
                <a:ea typeface="Montserrat"/>
                <a:cs typeface="Montserrat"/>
                <a:sym typeface="Montserrat"/>
              </a:endParaRPr>
            </a:p>
          </p:txBody>
        </p:sp>
        <p:sp>
          <p:nvSpPr>
            <p:cNvPr id="242" name="Google Shape;242;p9"/>
            <p:cNvSpPr/>
            <p:nvPr/>
          </p:nvSpPr>
          <p:spPr>
            <a:xfrm>
              <a:off x="1922976" y="3525351"/>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43" name="Google Shape;243;p9"/>
            <p:cNvSpPr txBox="1"/>
            <p:nvPr/>
          </p:nvSpPr>
          <p:spPr>
            <a:xfrm>
              <a:off x="1922976" y="3525351"/>
              <a:ext cx="2237650" cy="217370"/>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rgbClr val="000000"/>
                </a:buClr>
                <a:buSzPts val="1000"/>
                <a:buFont typeface="Arial"/>
                <a:buNone/>
              </a:pPr>
              <a:r>
                <a:rPr b="1" lang="en-US" sz="1000" u="none" cap="none" strike="noStrike">
                  <a:solidFill>
                    <a:srgbClr val="1C4587"/>
                  </a:solidFill>
                  <a:latin typeface="Montserrat"/>
                  <a:ea typeface="Montserrat"/>
                  <a:cs typeface="Montserrat"/>
                  <a:sym typeface="Montserrat"/>
                </a:rPr>
                <a:t>Customer Usage Patterns</a:t>
              </a:r>
              <a:endParaRPr b="1" sz="1000" u="none" cap="none" strike="noStrike">
                <a:solidFill>
                  <a:srgbClr val="1C4587"/>
                </a:solidFill>
                <a:latin typeface="Montserrat"/>
                <a:ea typeface="Montserrat"/>
                <a:cs typeface="Montserrat"/>
                <a:sym typeface="Montserrat"/>
              </a:endParaRPr>
            </a:p>
          </p:txBody>
        </p:sp>
        <p:sp>
          <p:nvSpPr>
            <p:cNvPr id="244" name="Google Shape;244;p9"/>
            <p:cNvSpPr/>
            <p:nvPr/>
          </p:nvSpPr>
          <p:spPr>
            <a:xfrm>
              <a:off x="5434762" y="3294788"/>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45" name="Google Shape;245;p9"/>
            <p:cNvSpPr txBox="1"/>
            <p:nvPr/>
          </p:nvSpPr>
          <p:spPr>
            <a:xfrm>
              <a:off x="5434762" y="3294788"/>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Low usage levels</a:t>
              </a:r>
              <a:endParaRPr b="1" sz="900" u="none" cap="none" strike="noStrike">
                <a:solidFill>
                  <a:srgbClr val="1C4587"/>
                </a:solidFill>
                <a:latin typeface="Montserrat"/>
                <a:ea typeface="Montserrat"/>
                <a:cs typeface="Montserrat"/>
                <a:sym typeface="Montserrat"/>
              </a:endParaRPr>
            </a:p>
          </p:txBody>
        </p:sp>
        <p:sp>
          <p:nvSpPr>
            <p:cNvPr id="246" name="Google Shape;246;p9"/>
            <p:cNvSpPr/>
            <p:nvPr/>
          </p:nvSpPr>
          <p:spPr>
            <a:xfrm>
              <a:off x="5434762" y="3529853"/>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47" name="Google Shape;247;p9"/>
            <p:cNvSpPr txBox="1"/>
            <p:nvPr/>
          </p:nvSpPr>
          <p:spPr>
            <a:xfrm>
              <a:off x="5434762" y="3529853"/>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Infrequent usage</a:t>
              </a:r>
              <a:endParaRPr b="1">
                <a:solidFill>
                  <a:srgbClr val="1C4587"/>
                </a:solidFill>
                <a:latin typeface="Montserrat"/>
                <a:ea typeface="Montserrat"/>
                <a:cs typeface="Montserrat"/>
                <a:sym typeface="Montserrat"/>
              </a:endParaRPr>
            </a:p>
          </p:txBody>
        </p:sp>
        <p:sp>
          <p:nvSpPr>
            <p:cNvPr id="248" name="Google Shape;248;p9"/>
            <p:cNvSpPr/>
            <p:nvPr/>
          </p:nvSpPr>
          <p:spPr>
            <a:xfrm>
              <a:off x="5434762" y="3764916"/>
              <a:ext cx="2237650" cy="217370"/>
            </a:xfrm>
            <a:prstGeom prst="rect">
              <a:avLst/>
            </a:prstGeom>
            <a:gradFill>
              <a:gsLst>
                <a:gs pos="0">
                  <a:schemeClr val="lt1"/>
                </a:gs>
                <a:gs pos="100000">
                  <a:schemeClr val="lt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1C4587"/>
                </a:solidFill>
                <a:latin typeface="Montserrat"/>
                <a:ea typeface="Montserrat"/>
                <a:cs typeface="Montserrat"/>
                <a:sym typeface="Montserrat"/>
              </a:endParaRPr>
            </a:p>
          </p:txBody>
        </p:sp>
        <p:sp>
          <p:nvSpPr>
            <p:cNvPr id="249" name="Google Shape;249;p9"/>
            <p:cNvSpPr txBox="1"/>
            <p:nvPr/>
          </p:nvSpPr>
          <p:spPr>
            <a:xfrm>
              <a:off x="5434762" y="3764916"/>
              <a:ext cx="2237650" cy="217370"/>
            </a:xfrm>
            <a:prstGeom prst="rect">
              <a:avLst/>
            </a:prstGeom>
            <a:noFill/>
            <a:ln>
              <a:noFill/>
            </a:ln>
          </p:spPr>
          <p:txBody>
            <a:bodyPr anchorCtr="0" anchor="ctr" bIns="5700" lIns="5700" spcFirstLastPara="1" rIns="5700" wrap="square" tIns="5700">
              <a:noAutofit/>
            </a:bodyPr>
            <a:lstStyle/>
            <a:p>
              <a:pPr indent="0" lvl="0" marL="0" marR="0" rtl="0" algn="ctr">
                <a:lnSpc>
                  <a:spcPct val="90000"/>
                </a:lnSpc>
                <a:spcBef>
                  <a:spcPts val="0"/>
                </a:spcBef>
                <a:spcAft>
                  <a:spcPts val="0"/>
                </a:spcAft>
                <a:buClr>
                  <a:srgbClr val="000000"/>
                </a:buClr>
                <a:buSzPts val="900"/>
                <a:buFont typeface="Arial"/>
                <a:buNone/>
              </a:pPr>
              <a:r>
                <a:rPr b="1" lang="en-US" sz="900" u="none" cap="none" strike="noStrike">
                  <a:solidFill>
                    <a:srgbClr val="1C4587"/>
                  </a:solidFill>
                  <a:latin typeface="Montserrat"/>
                  <a:ea typeface="Montserrat"/>
                  <a:cs typeface="Montserrat"/>
                  <a:sym typeface="Montserrat"/>
                </a:rPr>
                <a:t>Changing usage patterns</a:t>
              </a:r>
              <a:endParaRPr b="1">
                <a:solidFill>
                  <a:srgbClr val="1C4587"/>
                </a:solidFill>
                <a:latin typeface="Montserrat"/>
                <a:ea typeface="Montserrat"/>
                <a:cs typeface="Montserrat"/>
                <a:sym typeface="Montserrat"/>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